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28" r:id="rId3"/>
    <p:sldId id="330" r:id="rId4"/>
    <p:sldId id="335" r:id="rId5"/>
    <p:sldId id="329" r:id="rId6"/>
    <p:sldId id="331" r:id="rId7"/>
    <p:sldId id="336" r:id="rId8"/>
    <p:sldId id="339" r:id="rId9"/>
    <p:sldId id="345" r:id="rId10"/>
    <p:sldId id="332" r:id="rId11"/>
    <p:sldId id="340" r:id="rId12"/>
    <p:sldId id="333" r:id="rId13"/>
    <p:sldId id="342" r:id="rId14"/>
    <p:sldId id="341" r:id="rId15"/>
    <p:sldId id="338" r:id="rId16"/>
    <p:sldId id="343" r:id="rId17"/>
    <p:sldId id="344" r:id="rId18"/>
    <p:sldId id="337" r:id="rId19"/>
    <p:sldId id="269" r:id="rId2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0432FF"/>
    <a:srgbClr val="FF9300"/>
    <a:srgbClr val="FF40FF"/>
    <a:srgbClr val="C00000"/>
    <a:srgbClr val="00FA00"/>
    <a:srgbClr val="956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 autoAdjust="0"/>
    <p:restoredTop sz="87361" autoAdjust="0"/>
  </p:normalViewPr>
  <p:slideViewPr>
    <p:cSldViewPr snapToGrid="0">
      <p:cViewPr varScale="1">
        <p:scale>
          <a:sx n="94" d="100"/>
          <a:sy n="94" d="100"/>
        </p:scale>
        <p:origin x="6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45C6E-D704-4A7E-8075-9403860672E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13EB97-7647-47A8-9E4C-22E8BB129596}">
      <dgm:prSet/>
      <dgm:spPr>
        <a:xfrm>
          <a:off x="786872" y="917"/>
          <a:ext cx="2079500" cy="1247700"/>
        </a:xfrm>
        <a:prstGeom prst="rect">
          <a:avLst/>
        </a:prstGeom>
        <a:solidFill>
          <a:srgbClr val="7F9AB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b="1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Dataset: </a:t>
          </a:r>
        </a:p>
        <a:p>
          <a:pPr algn="ctr">
            <a:buNone/>
          </a:pPr>
          <a:r>
            <a:rPr lang="en-US" dirty="0"/>
            <a:t>Individual Household Electric Power Consumption (</a:t>
          </a:r>
          <a:r>
            <a:rPr lang="en-US" dirty="0" err="1"/>
            <a:t>Hebrail</a:t>
          </a:r>
          <a:r>
            <a:rPr lang="en-US" dirty="0"/>
            <a:t> et al., 2012)</a:t>
          </a:r>
        </a:p>
        <a:p>
          <a:pPr algn="ctr"/>
          <a:r>
            <a:rPr lang="en-US" b="1" u="none" dirty="0"/>
            <a:t>Measurement: </a:t>
          </a:r>
          <a:r>
            <a:rPr lang="en-US" dirty="0"/>
            <a:t>2,075,259</a:t>
          </a:r>
        </a:p>
        <a:p>
          <a:pPr algn="ctr"/>
          <a:r>
            <a:rPr lang="en-US" b="1" u="none" dirty="0"/>
            <a:t>Range: </a:t>
          </a:r>
          <a:r>
            <a:rPr lang="en-US" dirty="0"/>
            <a:t>Dec 2006-Nov 2010</a:t>
          </a:r>
        </a:p>
        <a:p>
          <a:pPr algn="ctr"/>
          <a:r>
            <a:rPr lang="en-US" dirty="0"/>
            <a:t>(∼47 months)</a:t>
          </a:r>
          <a:endParaRPr lang="en-US" dirty="0">
            <a:solidFill>
              <a:srgbClr val="FFFFFF"/>
            </a:solidFill>
            <a:latin typeface="Century Gothic"/>
            <a:ea typeface="+mn-ea"/>
            <a:cs typeface="+mn-cs"/>
          </a:endParaRPr>
        </a:p>
      </dgm:t>
    </dgm:pt>
    <dgm:pt modelId="{2595E23C-6D7F-42D7-8FFC-B545BFF69729}" type="parTrans" cxnId="{AE6B59B4-F6EC-4702-959D-10460176D65D}">
      <dgm:prSet/>
      <dgm:spPr/>
      <dgm:t>
        <a:bodyPr/>
        <a:lstStyle/>
        <a:p>
          <a:endParaRPr lang="en-US"/>
        </a:p>
      </dgm:t>
    </dgm:pt>
    <dgm:pt modelId="{8FEC75A3-CFAA-45B3-89AF-EBF20674BE99}" type="sibTrans" cxnId="{AE6B59B4-F6EC-4702-959D-10460176D65D}">
      <dgm:prSet/>
      <dgm:spPr/>
      <dgm:t>
        <a:bodyPr/>
        <a:lstStyle/>
        <a:p>
          <a:endParaRPr lang="en-US"/>
        </a:p>
      </dgm:t>
    </dgm:pt>
    <dgm:pt modelId="{ADC5C116-82BE-4A9D-BF7F-2DC9788880A2}">
      <dgm:prSet/>
      <dgm:spPr>
        <a:xfrm>
          <a:off x="3074323" y="917"/>
          <a:ext cx="2079500" cy="1247700"/>
        </a:xfrm>
        <a:prstGeom prst="rect">
          <a:avLst/>
        </a:prstGeom>
        <a:solidFill>
          <a:srgbClr val="9698C6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Programming Language: </a:t>
          </a:r>
          <a:r>
            <a:rPr lang="en-US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Python</a:t>
          </a:r>
        </a:p>
      </dgm:t>
    </dgm:pt>
    <dgm:pt modelId="{7BCB7CC7-EAF4-4921-B7D6-7205C9BA8430}" type="parTrans" cxnId="{CEC18D01-B693-4183-8DE2-1D0CCFB605F1}">
      <dgm:prSet/>
      <dgm:spPr/>
      <dgm:t>
        <a:bodyPr/>
        <a:lstStyle/>
        <a:p>
          <a:endParaRPr lang="en-US"/>
        </a:p>
      </dgm:t>
    </dgm:pt>
    <dgm:pt modelId="{595A97C6-2AF4-417B-B8BA-BF0A3CA0DEA3}" type="sibTrans" cxnId="{CEC18D01-B693-4183-8DE2-1D0CCFB605F1}">
      <dgm:prSet/>
      <dgm:spPr/>
      <dgm:t>
        <a:bodyPr/>
        <a:lstStyle/>
        <a:p>
          <a:endParaRPr lang="en-US"/>
        </a:p>
      </dgm:t>
    </dgm:pt>
    <dgm:pt modelId="{006BBCC7-83C5-479D-B233-9F84B545CBD2}">
      <dgm:prSet/>
      <dgm:spPr>
        <a:xfrm>
          <a:off x="5361775" y="917"/>
          <a:ext cx="2079500" cy="1247700"/>
        </a:xfrm>
        <a:prstGeom prst="rect">
          <a:avLst/>
        </a:prstGeom>
        <a:solidFill>
          <a:srgbClr val="957FB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Century Gothic"/>
              <a:ea typeface="+mn-ea"/>
              <a:cs typeface="+mn-cs"/>
            </a:rPr>
            <a:t>Module: </a:t>
          </a:r>
          <a:r>
            <a:rPr lang="en-US">
              <a:solidFill>
                <a:srgbClr val="FFFFFF"/>
              </a:solidFill>
              <a:latin typeface="Century Gothic"/>
              <a:ea typeface="+mn-ea"/>
              <a:cs typeface="+mn-cs"/>
            </a:rPr>
            <a:t>PyTorch</a:t>
          </a:r>
        </a:p>
      </dgm:t>
    </dgm:pt>
    <dgm:pt modelId="{0DDA40CA-B853-4E78-8355-41F6F8939F3D}" type="parTrans" cxnId="{4224C789-CDA4-4295-A119-1A6367619991}">
      <dgm:prSet/>
      <dgm:spPr/>
      <dgm:t>
        <a:bodyPr/>
        <a:lstStyle/>
        <a:p>
          <a:endParaRPr lang="en-US"/>
        </a:p>
      </dgm:t>
    </dgm:pt>
    <dgm:pt modelId="{BB970C72-E26D-4942-9A76-FD87C1C0E184}" type="sibTrans" cxnId="{4224C789-CDA4-4295-A119-1A6367619991}">
      <dgm:prSet/>
      <dgm:spPr/>
      <dgm:t>
        <a:bodyPr/>
        <a:lstStyle/>
        <a:p>
          <a:endParaRPr lang="en-US"/>
        </a:p>
      </dgm:t>
    </dgm:pt>
    <dgm:pt modelId="{A93A7752-942E-48F5-B38D-78D7917BFB37}">
      <dgm:prSet/>
      <dgm:spPr>
        <a:xfrm>
          <a:off x="7649226" y="917"/>
          <a:ext cx="2079500" cy="1247700"/>
        </a:xfrm>
        <a:prstGeom prst="rect">
          <a:avLst/>
        </a:prstGeom>
        <a:solidFill>
          <a:srgbClr val="BB94C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Type: </a:t>
          </a:r>
          <a:r>
            <a:rPr lang="en-US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Linear Regression</a:t>
          </a:r>
        </a:p>
      </dgm:t>
    </dgm:pt>
    <dgm:pt modelId="{FBBD9038-BEE9-4420-98EC-8A9FD94F92CD}" type="parTrans" cxnId="{8B40E0FE-7AED-4FCD-907A-C62F9CB8A4CD}">
      <dgm:prSet/>
      <dgm:spPr/>
      <dgm:t>
        <a:bodyPr/>
        <a:lstStyle/>
        <a:p>
          <a:endParaRPr lang="en-US"/>
        </a:p>
      </dgm:t>
    </dgm:pt>
    <dgm:pt modelId="{C348CCE7-FC58-4D8F-9646-6AD2D85E6206}" type="sibTrans" cxnId="{8B40E0FE-7AED-4FCD-907A-C62F9CB8A4CD}">
      <dgm:prSet/>
      <dgm:spPr/>
      <dgm:t>
        <a:bodyPr/>
        <a:lstStyle/>
        <a:p>
          <a:endParaRPr lang="en-US"/>
        </a:p>
      </dgm:t>
    </dgm:pt>
    <dgm:pt modelId="{B1120018-CFFD-4B76-842A-5612431A02B0}">
      <dgm:prSet/>
      <dgm:spPr>
        <a:xfrm>
          <a:off x="786872" y="1456568"/>
          <a:ext cx="2079500" cy="1247700"/>
        </a:xfrm>
        <a:prstGeom prst="rect">
          <a:avLst/>
        </a:prstGeom>
        <a:solidFill>
          <a:srgbClr val="BA7FA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Century Gothic"/>
              <a:ea typeface="+mn-ea"/>
              <a:cs typeface="+mn-cs"/>
            </a:rPr>
            <a:t>Batch Size:</a:t>
          </a:r>
          <a:r>
            <a:rPr lang="en-US">
              <a:solidFill>
                <a:srgbClr val="FFFFFF"/>
              </a:solidFill>
              <a:latin typeface="Century Gothic"/>
              <a:ea typeface="+mn-ea"/>
              <a:cs typeface="+mn-cs"/>
            </a:rPr>
            <a:t> 32</a:t>
          </a:r>
        </a:p>
      </dgm:t>
    </dgm:pt>
    <dgm:pt modelId="{219A23C0-3DC0-4167-818D-55DBE6E0A42B}" type="parTrans" cxnId="{2B2E7ADE-52E0-4223-9AE7-3DBD7726587B}">
      <dgm:prSet/>
      <dgm:spPr/>
      <dgm:t>
        <a:bodyPr/>
        <a:lstStyle/>
        <a:p>
          <a:endParaRPr lang="en-US"/>
        </a:p>
      </dgm:t>
    </dgm:pt>
    <dgm:pt modelId="{7ADB76F0-344F-48F0-A825-ECE1598FE771}" type="sibTrans" cxnId="{2B2E7ADE-52E0-4223-9AE7-3DBD7726587B}">
      <dgm:prSet/>
      <dgm:spPr/>
      <dgm:t>
        <a:bodyPr/>
        <a:lstStyle/>
        <a:p>
          <a:endParaRPr lang="en-US"/>
        </a:p>
      </dgm:t>
    </dgm:pt>
    <dgm:pt modelId="{A8547690-5819-4E44-9EA0-2BAFD877B18A}">
      <dgm:prSet/>
      <dgm:spPr>
        <a:xfrm>
          <a:off x="3074323" y="1456568"/>
          <a:ext cx="2079500" cy="1247700"/>
        </a:xfrm>
        <a:prstGeom prst="rect">
          <a:avLst/>
        </a:prstGeom>
        <a:solidFill>
          <a:srgbClr val="7F9AB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Century Gothic"/>
              <a:ea typeface="+mn-ea"/>
              <a:cs typeface="+mn-cs"/>
            </a:rPr>
            <a:t>Epoch:</a:t>
          </a:r>
          <a:r>
            <a:rPr lang="en-US">
              <a:solidFill>
                <a:srgbClr val="FFFFFF"/>
              </a:solidFill>
              <a:latin typeface="Century Gothic"/>
              <a:ea typeface="+mn-ea"/>
              <a:cs typeface="+mn-cs"/>
            </a:rPr>
            <a:t> 50</a:t>
          </a:r>
        </a:p>
      </dgm:t>
    </dgm:pt>
    <dgm:pt modelId="{93394B7D-F322-4508-B3BA-D71C09B99DA7}" type="parTrans" cxnId="{F4330C17-25A8-4788-BD76-9848B3171320}">
      <dgm:prSet/>
      <dgm:spPr/>
      <dgm:t>
        <a:bodyPr/>
        <a:lstStyle/>
        <a:p>
          <a:endParaRPr lang="en-US"/>
        </a:p>
      </dgm:t>
    </dgm:pt>
    <dgm:pt modelId="{F3E6B17B-D216-4D53-8DD9-B1BACAFFB2E9}" type="sibTrans" cxnId="{F4330C17-25A8-4788-BD76-9848B3171320}">
      <dgm:prSet/>
      <dgm:spPr/>
      <dgm:t>
        <a:bodyPr/>
        <a:lstStyle/>
        <a:p>
          <a:endParaRPr lang="en-US"/>
        </a:p>
      </dgm:t>
    </dgm:pt>
    <dgm:pt modelId="{F4DBE30C-F168-41DC-A445-CC411C77824A}">
      <dgm:prSet/>
      <dgm:spPr>
        <a:xfrm>
          <a:off x="5361775" y="1456568"/>
          <a:ext cx="2079500" cy="1247700"/>
        </a:xfrm>
        <a:prstGeom prst="rect">
          <a:avLst/>
        </a:prstGeom>
        <a:solidFill>
          <a:srgbClr val="9698C6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Century Gothic"/>
              <a:ea typeface="+mn-ea"/>
              <a:cs typeface="+mn-cs"/>
            </a:rPr>
            <a:t>Activation function:</a:t>
          </a:r>
          <a:r>
            <a:rPr lang="en-US">
              <a:solidFill>
                <a:srgbClr val="FFFFFF"/>
              </a:solidFill>
              <a:latin typeface="Century Gothic"/>
              <a:ea typeface="+mn-ea"/>
              <a:cs typeface="+mn-cs"/>
            </a:rPr>
            <a:t> ReLU</a:t>
          </a:r>
        </a:p>
      </dgm:t>
    </dgm:pt>
    <dgm:pt modelId="{6C173E8B-BE4E-49EF-B132-79694E6B9FE5}" type="parTrans" cxnId="{354C9AAD-5021-4A9D-BE25-B68DC2EB6B68}">
      <dgm:prSet/>
      <dgm:spPr/>
      <dgm:t>
        <a:bodyPr/>
        <a:lstStyle/>
        <a:p>
          <a:endParaRPr lang="en-US"/>
        </a:p>
      </dgm:t>
    </dgm:pt>
    <dgm:pt modelId="{2D350A5A-C32C-41BA-939C-AD7D4CC156F2}" type="sibTrans" cxnId="{354C9AAD-5021-4A9D-BE25-B68DC2EB6B68}">
      <dgm:prSet/>
      <dgm:spPr/>
      <dgm:t>
        <a:bodyPr/>
        <a:lstStyle/>
        <a:p>
          <a:endParaRPr lang="en-US"/>
        </a:p>
      </dgm:t>
    </dgm:pt>
    <dgm:pt modelId="{B76275E8-33FC-423F-B137-2C49FACD494F}">
      <dgm:prSet/>
      <dgm:spPr>
        <a:xfrm>
          <a:off x="7649226" y="1456568"/>
          <a:ext cx="2079500" cy="1247700"/>
        </a:xfrm>
        <a:prstGeom prst="rect">
          <a:avLst/>
        </a:prstGeom>
        <a:solidFill>
          <a:srgbClr val="957FB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Performance Metric:</a:t>
          </a:r>
          <a:r>
            <a:rPr lang="en-US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 MSE</a:t>
          </a:r>
        </a:p>
      </dgm:t>
    </dgm:pt>
    <dgm:pt modelId="{62B105DB-87AB-4723-ADD0-61925E2B0492}" type="parTrans" cxnId="{282B45EC-3584-4799-B373-799E19C11C79}">
      <dgm:prSet/>
      <dgm:spPr/>
      <dgm:t>
        <a:bodyPr/>
        <a:lstStyle/>
        <a:p>
          <a:endParaRPr lang="en-US"/>
        </a:p>
      </dgm:t>
    </dgm:pt>
    <dgm:pt modelId="{972494C1-9190-4B59-9A83-287F8D738AC5}" type="sibTrans" cxnId="{282B45EC-3584-4799-B373-799E19C11C79}">
      <dgm:prSet/>
      <dgm:spPr/>
      <dgm:t>
        <a:bodyPr/>
        <a:lstStyle/>
        <a:p>
          <a:endParaRPr lang="en-US"/>
        </a:p>
      </dgm:t>
    </dgm:pt>
    <dgm:pt modelId="{859069CF-B115-4D58-B4E8-84D833C9CA8B}">
      <dgm:prSet/>
      <dgm:spPr>
        <a:xfrm>
          <a:off x="3074323" y="2912218"/>
          <a:ext cx="2079500" cy="1247700"/>
        </a:xfrm>
        <a:prstGeom prst="rect">
          <a:avLst/>
        </a:prstGeom>
        <a:solidFill>
          <a:srgbClr val="BB94C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GD Optimizer:</a:t>
          </a:r>
          <a:r>
            <a:rPr lang="en-US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/>
              </a:solidFill>
              <a:latin typeface="Century Gothic"/>
              <a:ea typeface="+mn-ea"/>
              <a:cs typeface="+mn-cs"/>
            </a:rPr>
            <a:t>Adamax</a:t>
          </a:r>
          <a:endParaRPr lang="en-US" dirty="0">
            <a:solidFill>
              <a:srgbClr val="FFFFFF"/>
            </a:solidFill>
            <a:latin typeface="Century Gothic"/>
            <a:ea typeface="+mn-ea"/>
            <a:cs typeface="+mn-cs"/>
          </a:endParaRPr>
        </a:p>
      </dgm:t>
    </dgm:pt>
    <dgm:pt modelId="{14FC0513-C3CA-4BCE-A82D-A9D3A2871B90}" type="parTrans" cxnId="{EADAEEFF-F7AC-4213-AC82-07450AA5F404}">
      <dgm:prSet/>
      <dgm:spPr/>
      <dgm:t>
        <a:bodyPr/>
        <a:lstStyle/>
        <a:p>
          <a:endParaRPr lang="en-US"/>
        </a:p>
      </dgm:t>
    </dgm:pt>
    <dgm:pt modelId="{65E78EFA-EC76-4C6B-89AA-84709305610C}" type="sibTrans" cxnId="{EADAEEFF-F7AC-4213-AC82-07450AA5F404}">
      <dgm:prSet/>
      <dgm:spPr/>
      <dgm:t>
        <a:bodyPr/>
        <a:lstStyle/>
        <a:p>
          <a:endParaRPr lang="en-US"/>
        </a:p>
      </dgm:t>
    </dgm:pt>
    <dgm:pt modelId="{7BE64799-15A6-473C-BAEB-C17905DD7142}">
      <dgm:prSet/>
      <dgm:spPr>
        <a:xfrm>
          <a:off x="5361775" y="2912218"/>
          <a:ext cx="2079500" cy="1247700"/>
        </a:xfrm>
        <a:prstGeom prst="rect">
          <a:avLst/>
        </a:prstGeom>
        <a:solidFill>
          <a:srgbClr val="BA7FA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FFFFFF"/>
              </a:solidFill>
              <a:latin typeface="Century Gothic"/>
              <a:ea typeface="+mn-ea"/>
              <a:cs typeface="+mn-cs"/>
            </a:rPr>
            <a:t>Learning Rate:</a:t>
          </a:r>
          <a:r>
            <a:rPr lang="en-US">
              <a:solidFill>
                <a:srgbClr val="FFFFFF"/>
              </a:solidFill>
              <a:latin typeface="Century Gothic"/>
              <a:ea typeface="+mn-ea"/>
              <a:cs typeface="+mn-cs"/>
            </a:rPr>
            <a:t> 0.001</a:t>
          </a:r>
        </a:p>
      </dgm:t>
    </dgm:pt>
    <dgm:pt modelId="{D8BAA8F8-5692-4529-9BBF-1CCED6B4AD1E}" type="parTrans" cxnId="{33692631-BA7F-404A-ACB5-F14A479CC529}">
      <dgm:prSet/>
      <dgm:spPr/>
      <dgm:t>
        <a:bodyPr/>
        <a:lstStyle/>
        <a:p>
          <a:endParaRPr lang="en-US"/>
        </a:p>
      </dgm:t>
    </dgm:pt>
    <dgm:pt modelId="{D95CE0C4-8B19-4F3E-AD6C-EA0EA38F0B0F}" type="sibTrans" cxnId="{33692631-BA7F-404A-ACB5-F14A479CC529}">
      <dgm:prSet/>
      <dgm:spPr/>
      <dgm:t>
        <a:bodyPr/>
        <a:lstStyle/>
        <a:p>
          <a:endParaRPr lang="en-US"/>
        </a:p>
      </dgm:t>
    </dgm:pt>
    <dgm:pt modelId="{D2554538-F64E-5B45-966A-88027A470113}">
      <dgm:prSet/>
      <dgm:spPr>
        <a:xfrm>
          <a:off x="7649226" y="917"/>
          <a:ext cx="2079500" cy="1247700"/>
        </a:xfrm>
        <a:solidFill>
          <a:srgbClr val="BB94C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Variant: Mini batch GD</a:t>
          </a:r>
        </a:p>
      </dgm:t>
    </dgm:pt>
    <dgm:pt modelId="{BA54F1E9-89B9-0E49-B8AB-F43019F3BA0B}" type="parTrans" cxnId="{FB7FBDD0-8576-4442-9D1D-F46C30D12BC9}">
      <dgm:prSet/>
      <dgm:spPr/>
      <dgm:t>
        <a:bodyPr/>
        <a:lstStyle/>
        <a:p>
          <a:endParaRPr lang="en-US"/>
        </a:p>
      </dgm:t>
    </dgm:pt>
    <dgm:pt modelId="{170FB84A-0381-364F-A48C-4AE893B3B3FC}" type="sibTrans" cxnId="{FB7FBDD0-8576-4442-9D1D-F46C30D12BC9}">
      <dgm:prSet/>
      <dgm:spPr/>
      <dgm:t>
        <a:bodyPr/>
        <a:lstStyle/>
        <a:p>
          <a:endParaRPr lang="en-US"/>
        </a:p>
      </dgm:t>
    </dgm:pt>
    <dgm:pt modelId="{025F53F1-94C9-B844-A223-3FBB94305530}" type="pres">
      <dgm:prSet presAssocID="{9FB45C6E-D704-4A7E-8075-9403860672E4}" presName="diagram" presStyleCnt="0">
        <dgm:presLayoutVars>
          <dgm:dir/>
          <dgm:resizeHandles val="exact"/>
        </dgm:presLayoutVars>
      </dgm:prSet>
      <dgm:spPr/>
    </dgm:pt>
    <dgm:pt modelId="{894E37B4-15CE-C246-8C84-1F3A06D3F5BF}" type="pres">
      <dgm:prSet presAssocID="{6D13EB97-7647-47A8-9E4C-22E8BB129596}" presName="node" presStyleLbl="node1" presStyleIdx="0" presStyleCnt="11" custScaleX="174657" custScaleY="230933">
        <dgm:presLayoutVars>
          <dgm:bulletEnabled val="1"/>
        </dgm:presLayoutVars>
      </dgm:prSet>
      <dgm:spPr/>
    </dgm:pt>
    <dgm:pt modelId="{09D7D143-BB04-E740-9FD6-7A86C4C54DE6}" type="pres">
      <dgm:prSet presAssocID="{8FEC75A3-CFAA-45B3-89AF-EBF20674BE99}" presName="sibTrans" presStyleCnt="0"/>
      <dgm:spPr/>
    </dgm:pt>
    <dgm:pt modelId="{BB6CC631-1BE7-8C47-A39C-6861D66CDFA0}" type="pres">
      <dgm:prSet presAssocID="{ADC5C116-82BE-4A9D-BF7F-2DC9788880A2}" presName="node" presStyleLbl="node1" presStyleIdx="1" presStyleCnt="11">
        <dgm:presLayoutVars>
          <dgm:bulletEnabled val="1"/>
        </dgm:presLayoutVars>
      </dgm:prSet>
      <dgm:spPr/>
    </dgm:pt>
    <dgm:pt modelId="{1E9CB480-2E57-744A-A345-2C88C5638938}" type="pres">
      <dgm:prSet presAssocID="{595A97C6-2AF4-417B-B8BA-BF0A3CA0DEA3}" presName="sibTrans" presStyleCnt="0"/>
      <dgm:spPr/>
    </dgm:pt>
    <dgm:pt modelId="{C6F0D7EE-F5B6-434E-A79D-08E1BCC03312}" type="pres">
      <dgm:prSet presAssocID="{006BBCC7-83C5-479D-B233-9F84B545CBD2}" presName="node" presStyleLbl="node1" presStyleIdx="2" presStyleCnt="11">
        <dgm:presLayoutVars>
          <dgm:bulletEnabled val="1"/>
        </dgm:presLayoutVars>
      </dgm:prSet>
      <dgm:spPr/>
    </dgm:pt>
    <dgm:pt modelId="{FE9554F4-9E0D-BE4D-9C37-D65D50B6E0A4}" type="pres">
      <dgm:prSet presAssocID="{BB970C72-E26D-4942-9A76-FD87C1C0E184}" presName="sibTrans" presStyleCnt="0"/>
      <dgm:spPr/>
    </dgm:pt>
    <dgm:pt modelId="{553BABFD-054E-DA41-9C30-79DE7C49D54F}" type="pres">
      <dgm:prSet presAssocID="{A93A7752-942E-48F5-B38D-78D7917BFB37}" presName="node" presStyleLbl="node1" presStyleIdx="3" presStyleCnt="11">
        <dgm:presLayoutVars>
          <dgm:bulletEnabled val="1"/>
        </dgm:presLayoutVars>
      </dgm:prSet>
      <dgm:spPr/>
    </dgm:pt>
    <dgm:pt modelId="{A8B862E6-E4CD-094C-A0CA-95C152E7C602}" type="pres">
      <dgm:prSet presAssocID="{C348CCE7-FC58-4D8F-9646-6AD2D85E6206}" presName="sibTrans" presStyleCnt="0"/>
      <dgm:spPr/>
    </dgm:pt>
    <dgm:pt modelId="{4E563C6B-4CAA-1142-B92F-6002948438DC}" type="pres">
      <dgm:prSet presAssocID="{D2554538-F64E-5B45-966A-88027A470113}" presName="node" presStyleLbl="node1" presStyleIdx="4" presStyleCnt="11">
        <dgm:presLayoutVars>
          <dgm:bulletEnabled val="1"/>
        </dgm:presLayoutVars>
      </dgm:prSet>
      <dgm:spPr>
        <a:prstGeom prst="rect">
          <a:avLst/>
        </a:prstGeom>
      </dgm:spPr>
    </dgm:pt>
    <dgm:pt modelId="{3C87EB2C-82E5-7840-8D53-675BB4DE39BC}" type="pres">
      <dgm:prSet presAssocID="{170FB84A-0381-364F-A48C-4AE893B3B3FC}" presName="sibTrans" presStyleCnt="0"/>
      <dgm:spPr/>
    </dgm:pt>
    <dgm:pt modelId="{72AE075D-CB6F-E74B-BF8E-581D61DCFD03}" type="pres">
      <dgm:prSet presAssocID="{B1120018-CFFD-4B76-842A-5612431A02B0}" presName="node" presStyleLbl="node1" presStyleIdx="5" presStyleCnt="11">
        <dgm:presLayoutVars>
          <dgm:bulletEnabled val="1"/>
        </dgm:presLayoutVars>
      </dgm:prSet>
      <dgm:spPr/>
    </dgm:pt>
    <dgm:pt modelId="{5E30D03E-A95B-3046-B0C0-40E335DD9231}" type="pres">
      <dgm:prSet presAssocID="{7ADB76F0-344F-48F0-A825-ECE1598FE771}" presName="sibTrans" presStyleCnt="0"/>
      <dgm:spPr/>
    </dgm:pt>
    <dgm:pt modelId="{6D000FE1-E1C7-2D4D-BE21-EB1C4AC60CF5}" type="pres">
      <dgm:prSet presAssocID="{A8547690-5819-4E44-9EA0-2BAFD877B18A}" presName="node" presStyleLbl="node1" presStyleIdx="6" presStyleCnt="11">
        <dgm:presLayoutVars>
          <dgm:bulletEnabled val="1"/>
        </dgm:presLayoutVars>
      </dgm:prSet>
      <dgm:spPr/>
    </dgm:pt>
    <dgm:pt modelId="{C3647563-6A84-434E-855C-FDE4F5B3F659}" type="pres">
      <dgm:prSet presAssocID="{F3E6B17B-D216-4D53-8DD9-B1BACAFFB2E9}" presName="sibTrans" presStyleCnt="0"/>
      <dgm:spPr/>
    </dgm:pt>
    <dgm:pt modelId="{555663C4-1050-C346-A9E1-521CD8A776B8}" type="pres">
      <dgm:prSet presAssocID="{F4DBE30C-F168-41DC-A445-CC411C77824A}" presName="node" presStyleLbl="node1" presStyleIdx="7" presStyleCnt="11">
        <dgm:presLayoutVars>
          <dgm:bulletEnabled val="1"/>
        </dgm:presLayoutVars>
      </dgm:prSet>
      <dgm:spPr/>
    </dgm:pt>
    <dgm:pt modelId="{C4E98FFB-A762-6A4C-BE60-B45A6F5F4176}" type="pres">
      <dgm:prSet presAssocID="{2D350A5A-C32C-41BA-939C-AD7D4CC156F2}" presName="sibTrans" presStyleCnt="0"/>
      <dgm:spPr/>
    </dgm:pt>
    <dgm:pt modelId="{04274CC5-773D-7846-81FD-FC62B968E4BD}" type="pres">
      <dgm:prSet presAssocID="{B76275E8-33FC-423F-B137-2C49FACD494F}" presName="node" presStyleLbl="node1" presStyleIdx="8" presStyleCnt="11">
        <dgm:presLayoutVars>
          <dgm:bulletEnabled val="1"/>
        </dgm:presLayoutVars>
      </dgm:prSet>
      <dgm:spPr/>
    </dgm:pt>
    <dgm:pt modelId="{9C0C8DDA-B013-5E44-93E5-2B3153FBFEEB}" type="pres">
      <dgm:prSet presAssocID="{972494C1-9190-4B59-9A83-287F8D738AC5}" presName="sibTrans" presStyleCnt="0"/>
      <dgm:spPr/>
    </dgm:pt>
    <dgm:pt modelId="{44ACA476-E4B3-684C-811B-93D3EB534412}" type="pres">
      <dgm:prSet presAssocID="{859069CF-B115-4D58-B4E8-84D833C9CA8B}" presName="node" presStyleLbl="node1" presStyleIdx="9" presStyleCnt="11">
        <dgm:presLayoutVars>
          <dgm:bulletEnabled val="1"/>
        </dgm:presLayoutVars>
      </dgm:prSet>
      <dgm:spPr/>
    </dgm:pt>
    <dgm:pt modelId="{82E3916B-17BA-2049-91DB-03F20C7719A6}" type="pres">
      <dgm:prSet presAssocID="{65E78EFA-EC76-4C6B-89AA-84709305610C}" presName="sibTrans" presStyleCnt="0"/>
      <dgm:spPr/>
    </dgm:pt>
    <dgm:pt modelId="{24638382-7E1E-C549-9AFA-5D827EDC9175}" type="pres">
      <dgm:prSet presAssocID="{7BE64799-15A6-473C-BAEB-C17905DD7142}" presName="node" presStyleLbl="node1" presStyleIdx="10" presStyleCnt="11">
        <dgm:presLayoutVars>
          <dgm:bulletEnabled val="1"/>
        </dgm:presLayoutVars>
      </dgm:prSet>
      <dgm:spPr/>
    </dgm:pt>
  </dgm:ptLst>
  <dgm:cxnLst>
    <dgm:cxn modelId="{CEC18D01-B693-4183-8DE2-1D0CCFB605F1}" srcId="{9FB45C6E-D704-4A7E-8075-9403860672E4}" destId="{ADC5C116-82BE-4A9D-BF7F-2DC9788880A2}" srcOrd="1" destOrd="0" parTransId="{7BCB7CC7-EAF4-4921-B7D6-7205C9BA8430}" sibTransId="{595A97C6-2AF4-417B-B8BA-BF0A3CA0DEA3}"/>
    <dgm:cxn modelId="{FF799501-A5D8-C04F-88F2-925A4E716FF9}" type="presOf" srcId="{F4DBE30C-F168-41DC-A445-CC411C77824A}" destId="{555663C4-1050-C346-A9E1-521CD8A776B8}" srcOrd="0" destOrd="0" presId="urn:microsoft.com/office/officeart/2005/8/layout/default"/>
    <dgm:cxn modelId="{F4330C17-25A8-4788-BD76-9848B3171320}" srcId="{9FB45C6E-D704-4A7E-8075-9403860672E4}" destId="{A8547690-5819-4E44-9EA0-2BAFD877B18A}" srcOrd="6" destOrd="0" parTransId="{93394B7D-F322-4508-B3BA-D71C09B99DA7}" sibTransId="{F3E6B17B-D216-4D53-8DD9-B1BACAFFB2E9}"/>
    <dgm:cxn modelId="{4FF72128-2B16-A14A-8086-7D12ACB8CF31}" type="presOf" srcId="{ADC5C116-82BE-4A9D-BF7F-2DC9788880A2}" destId="{BB6CC631-1BE7-8C47-A39C-6861D66CDFA0}" srcOrd="0" destOrd="0" presId="urn:microsoft.com/office/officeart/2005/8/layout/default"/>
    <dgm:cxn modelId="{BC61E42A-24CA-244D-9902-265B31296F79}" type="presOf" srcId="{B1120018-CFFD-4B76-842A-5612431A02B0}" destId="{72AE075D-CB6F-E74B-BF8E-581D61DCFD03}" srcOrd="0" destOrd="0" presId="urn:microsoft.com/office/officeart/2005/8/layout/default"/>
    <dgm:cxn modelId="{33692631-BA7F-404A-ACB5-F14A479CC529}" srcId="{9FB45C6E-D704-4A7E-8075-9403860672E4}" destId="{7BE64799-15A6-473C-BAEB-C17905DD7142}" srcOrd="10" destOrd="0" parTransId="{D8BAA8F8-5692-4529-9BBF-1CCED6B4AD1E}" sibTransId="{D95CE0C4-8B19-4F3E-AD6C-EA0EA38F0B0F}"/>
    <dgm:cxn modelId="{ACC94642-6DF1-DB41-84A1-6770DF93FD1F}" type="presOf" srcId="{A8547690-5819-4E44-9EA0-2BAFD877B18A}" destId="{6D000FE1-E1C7-2D4D-BE21-EB1C4AC60CF5}" srcOrd="0" destOrd="0" presId="urn:microsoft.com/office/officeart/2005/8/layout/default"/>
    <dgm:cxn modelId="{E9AABA46-28A0-7044-A373-1E73FDB5F474}" type="presOf" srcId="{7BE64799-15A6-473C-BAEB-C17905DD7142}" destId="{24638382-7E1E-C549-9AFA-5D827EDC9175}" srcOrd="0" destOrd="0" presId="urn:microsoft.com/office/officeart/2005/8/layout/default"/>
    <dgm:cxn modelId="{CF7F8A5C-4EC7-0740-A678-DD82E29C1779}" type="presOf" srcId="{9FB45C6E-D704-4A7E-8075-9403860672E4}" destId="{025F53F1-94C9-B844-A223-3FBB94305530}" srcOrd="0" destOrd="0" presId="urn:microsoft.com/office/officeart/2005/8/layout/default"/>
    <dgm:cxn modelId="{C3302F5E-7173-1648-A649-AC1BF39D7AD7}" type="presOf" srcId="{6D13EB97-7647-47A8-9E4C-22E8BB129596}" destId="{894E37B4-15CE-C246-8C84-1F3A06D3F5BF}" srcOrd="0" destOrd="0" presId="urn:microsoft.com/office/officeart/2005/8/layout/default"/>
    <dgm:cxn modelId="{4224C789-CDA4-4295-A119-1A6367619991}" srcId="{9FB45C6E-D704-4A7E-8075-9403860672E4}" destId="{006BBCC7-83C5-479D-B233-9F84B545CBD2}" srcOrd="2" destOrd="0" parTransId="{0DDA40CA-B853-4E78-8355-41F6F8939F3D}" sibTransId="{BB970C72-E26D-4942-9A76-FD87C1C0E184}"/>
    <dgm:cxn modelId="{5EBC878E-CE46-924D-AFF8-D98F77174866}" type="presOf" srcId="{B76275E8-33FC-423F-B137-2C49FACD494F}" destId="{04274CC5-773D-7846-81FD-FC62B968E4BD}" srcOrd="0" destOrd="0" presId="urn:microsoft.com/office/officeart/2005/8/layout/default"/>
    <dgm:cxn modelId="{5AC12597-CFE5-A04A-8BA9-C692261C1599}" type="presOf" srcId="{A93A7752-942E-48F5-B38D-78D7917BFB37}" destId="{553BABFD-054E-DA41-9C30-79DE7C49D54F}" srcOrd="0" destOrd="0" presId="urn:microsoft.com/office/officeart/2005/8/layout/default"/>
    <dgm:cxn modelId="{A368569D-F178-FE48-9105-71B8EE793E24}" type="presOf" srcId="{D2554538-F64E-5B45-966A-88027A470113}" destId="{4E563C6B-4CAA-1142-B92F-6002948438DC}" srcOrd="0" destOrd="0" presId="urn:microsoft.com/office/officeart/2005/8/layout/default"/>
    <dgm:cxn modelId="{354C9AAD-5021-4A9D-BE25-B68DC2EB6B68}" srcId="{9FB45C6E-D704-4A7E-8075-9403860672E4}" destId="{F4DBE30C-F168-41DC-A445-CC411C77824A}" srcOrd="7" destOrd="0" parTransId="{6C173E8B-BE4E-49EF-B132-79694E6B9FE5}" sibTransId="{2D350A5A-C32C-41BA-939C-AD7D4CC156F2}"/>
    <dgm:cxn modelId="{9E9CD7AD-7100-3148-AD36-61A3C8D29836}" type="presOf" srcId="{859069CF-B115-4D58-B4E8-84D833C9CA8B}" destId="{44ACA476-E4B3-684C-811B-93D3EB534412}" srcOrd="0" destOrd="0" presId="urn:microsoft.com/office/officeart/2005/8/layout/default"/>
    <dgm:cxn modelId="{AE6B59B4-F6EC-4702-959D-10460176D65D}" srcId="{9FB45C6E-D704-4A7E-8075-9403860672E4}" destId="{6D13EB97-7647-47A8-9E4C-22E8BB129596}" srcOrd="0" destOrd="0" parTransId="{2595E23C-6D7F-42D7-8FFC-B545BFF69729}" sibTransId="{8FEC75A3-CFAA-45B3-89AF-EBF20674BE99}"/>
    <dgm:cxn modelId="{FB7FBDD0-8576-4442-9D1D-F46C30D12BC9}" srcId="{9FB45C6E-D704-4A7E-8075-9403860672E4}" destId="{D2554538-F64E-5B45-966A-88027A470113}" srcOrd="4" destOrd="0" parTransId="{BA54F1E9-89B9-0E49-B8AB-F43019F3BA0B}" sibTransId="{170FB84A-0381-364F-A48C-4AE893B3B3FC}"/>
    <dgm:cxn modelId="{2B2E7ADE-52E0-4223-9AE7-3DBD7726587B}" srcId="{9FB45C6E-D704-4A7E-8075-9403860672E4}" destId="{B1120018-CFFD-4B76-842A-5612431A02B0}" srcOrd="5" destOrd="0" parTransId="{219A23C0-3DC0-4167-818D-55DBE6E0A42B}" sibTransId="{7ADB76F0-344F-48F0-A825-ECE1598FE771}"/>
    <dgm:cxn modelId="{9B0DBCDF-534D-7548-912C-3AD7F0F952AC}" type="presOf" srcId="{006BBCC7-83C5-479D-B233-9F84B545CBD2}" destId="{C6F0D7EE-F5B6-434E-A79D-08E1BCC03312}" srcOrd="0" destOrd="0" presId="urn:microsoft.com/office/officeart/2005/8/layout/default"/>
    <dgm:cxn modelId="{282B45EC-3584-4799-B373-799E19C11C79}" srcId="{9FB45C6E-D704-4A7E-8075-9403860672E4}" destId="{B76275E8-33FC-423F-B137-2C49FACD494F}" srcOrd="8" destOrd="0" parTransId="{62B105DB-87AB-4723-ADD0-61925E2B0492}" sibTransId="{972494C1-9190-4B59-9A83-287F8D738AC5}"/>
    <dgm:cxn modelId="{8B40E0FE-7AED-4FCD-907A-C62F9CB8A4CD}" srcId="{9FB45C6E-D704-4A7E-8075-9403860672E4}" destId="{A93A7752-942E-48F5-B38D-78D7917BFB37}" srcOrd="3" destOrd="0" parTransId="{FBBD9038-BEE9-4420-98EC-8A9FD94F92CD}" sibTransId="{C348CCE7-FC58-4D8F-9646-6AD2D85E6206}"/>
    <dgm:cxn modelId="{EADAEEFF-F7AC-4213-AC82-07450AA5F404}" srcId="{9FB45C6E-D704-4A7E-8075-9403860672E4}" destId="{859069CF-B115-4D58-B4E8-84D833C9CA8B}" srcOrd="9" destOrd="0" parTransId="{14FC0513-C3CA-4BCE-A82D-A9D3A2871B90}" sibTransId="{65E78EFA-EC76-4C6B-89AA-84709305610C}"/>
    <dgm:cxn modelId="{BC898C7A-1C0E-8D43-9099-0E1FA881C6E1}" type="presParOf" srcId="{025F53F1-94C9-B844-A223-3FBB94305530}" destId="{894E37B4-15CE-C246-8C84-1F3A06D3F5BF}" srcOrd="0" destOrd="0" presId="urn:microsoft.com/office/officeart/2005/8/layout/default"/>
    <dgm:cxn modelId="{112287AA-E755-154F-83E8-E540F1260AAC}" type="presParOf" srcId="{025F53F1-94C9-B844-A223-3FBB94305530}" destId="{09D7D143-BB04-E740-9FD6-7A86C4C54DE6}" srcOrd="1" destOrd="0" presId="urn:microsoft.com/office/officeart/2005/8/layout/default"/>
    <dgm:cxn modelId="{9AF5917D-9B5C-E742-AF99-53AC4F3CF774}" type="presParOf" srcId="{025F53F1-94C9-B844-A223-3FBB94305530}" destId="{BB6CC631-1BE7-8C47-A39C-6861D66CDFA0}" srcOrd="2" destOrd="0" presId="urn:microsoft.com/office/officeart/2005/8/layout/default"/>
    <dgm:cxn modelId="{DF205BC6-5E23-6B4D-A271-659712CDFE0D}" type="presParOf" srcId="{025F53F1-94C9-B844-A223-3FBB94305530}" destId="{1E9CB480-2E57-744A-A345-2C88C5638938}" srcOrd="3" destOrd="0" presId="urn:microsoft.com/office/officeart/2005/8/layout/default"/>
    <dgm:cxn modelId="{09A473A4-44E6-7844-B047-6230DE6B3490}" type="presParOf" srcId="{025F53F1-94C9-B844-A223-3FBB94305530}" destId="{C6F0D7EE-F5B6-434E-A79D-08E1BCC03312}" srcOrd="4" destOrd="0" presId="urn:microsoft.com/office/officeart/2005/8/layout/default"/>
    <dgm:cxn modelId="{2962F2CF-384D-E84A-96A4-8A776C38439F}" type="presParOf" srcId="{025F53F1-94C9-B844-A223-3FBB94305530}" destId="{FE9554F4-9E0D-BE4D-9C37-D65D50B6E0A4}" srcOrd="5" destOrd="0" presId="urn:microsoft.com/office/officeart/2005/8/layout/default"/>
    <dgm:cxn modelId="{9E5EA2CA-A342-6049-B21E-D1DC0B3B8D56}" type="presParOf" srcId="{025F53F1-94C9-B844-A223-3FBB94305530}" destId="{553BABFD-054E-DA41-9C30-79DE7C49D54F}" srcOrd="6" destOrd="0" presId="urn:microsoft.com/office/officeart/2005/8/layout/default"/>
    <dgm:cxn modelId="{8260F154-7366-A742-ACCB-E6032DB8E9E3}" type="presParOf" srcId="{025F53F1-94C9-B844-A223-3FBB94305530}" destId="{A8B862E6-E4CD-094C-A0CA-95C152E7C602}" srcOrd="7" destOrd="0" presId="urn:microsoft.com/office/officeart/2005/8/layout/default"/>
    <dgm:cxn modelId="{8F5B503B-E366-BC4A-BC7A-7C34C60B32E6}" type="presParOf" srcId="{025F53F1-94C9-B844-A223-3FBB94305530}" destId="{4E563C6B-4CAA-1142-B92F-6002948438DC}" srcOrd="8" destOrd="0" presId="urn:microsoft.com/office/officeart/2005/8/layout/default"/>
    <dgm:cxn modelId="{AF77EFCC-65B6-474F-88C9-9636A65B34CE}" type="presParOf" srcId="{025F53F1-94C9-B844-A223-3FBB94305530}" destId="{3C87EB2C-82E5-7840-8D53-675BB4DE39BC}" srcOrd="9" destOrd="0" presId="urn:microsoft.com/office/officeart/2005/8/layout/default"/>
    <dgm:cxn modelId="{FE6FCE89-B603-714A-A100-824DFB248E4A}" type="presParOf" srcId="{025F53F1-94C9-B844-A223-3FBB94305530}" destId="{72AE075D-CB6F-E74B-BF8E-581D61DCFD03}" srcOrd="10" destOrd="0" presId="urn:microsoft.com/office/officeart/2005/8/layout/default"/>
    <dgm:cxn modelId="{89B93C9B-C543-254A-B3FD-22AA9256ED56}" type="presParOf" srcId="{025F53F1-94C9-B844-A223-3FBB94305530}" destId="{5E30D03E-A95B-3046-B0C0-40E335DD9231}" srcOrd="11" destOrd="0" presId="urn:microsoft.com/office/officeart/2005/8/layout/default"/>
    <dgm:cxn modelId="{26505789-8288-9F40-B1BD-97C117CF61A6}" type="presParOf" srcId="{025F53F1-94C9-B844-A223-3FBB94305530}" destId="{6D000FE1-E1C7-2D4D-BE21-EB1C4AC60CF5}" srcOrd="12" destOrd="0" presId="urn:microsoft.com/office/officeart/2005/8/layout/default"/>
    <dgm:cxn modelId="{CC3416D3-456B-2344-B24B-B7970366A9B4}" type="presParOf" srcId="{025F53F1-94C9-B844-A223-3FBB94305530}" destId="{C3647563-6A84-434E-855C-FDE4F5B3F659}" srcOrd="13" destOrd="0" presId="urn:microsoft.com/office/officeart/2005/8/layout/default"/>
    <dgm:cxn modelId="{86D52C33-3329-564A-8943-228FD653C7E5}" type="presParOf" srcId="{025F53F1-94C9-B844-A223-3FBB94305530}" destId="{555663C4-1050-C346-A9E1-521CD8A776B8}" srcOrd="14" destOrd="0" presId="urn:microsoft.com/office/officeart/2005/8/layout/default"/>
    <dgm:cxn modelId="{640B26A7-0B6F-D444-9E3F-91DCA8F7CFD1}" type="presParOf" srcId="{025F53F1-94C9-B844-A223-3FBB94305530}" destId="{C4E98FFB-A762-6A4C-BE60-B45A6F5F4176}" srcOrd="15" destOrd="0" presId="urn:microsoft.com/office/officeart/2005/8/layout/default"/>
    <dgm:cxn modelId="{46563EE1-4709-5246-B44B-3C3FBDD68C52}" type="presParOf" srcId="{025F53F1-94C9-B844-A223-3FBB94305530}" destId="{04274CC5-773D-7846-81FD-FC62B968E4BD}" srcOrd="16" destOrd="0" presId="urn:microsoft.com/office/officeart/2005/8/layout/default"/>
    <dgm:cxn modelId="{90F5B794-B235-034F-9369-3951FEE8D370}" type="presParOf" srcId="{025F53F1-94C9-B844-A223-3FBB94305530}" destId="{9C0C8DDA-B013-5E44-93E5-2B3153FBFEEB}" srcOrd="17" destOrd="0" presId="urn:microsoft.com/office/officeart/2005/8/layout/default"/>
    <dgm:cxn modelId="{CFB61F68-E1EE-824E-BCEE-8792A700D628}" type="presParOf" srcId="{025F53F1-94C9-B844-A223-3FBB94305530}" destId="{44ACA476-E4B3-684C-811B-93D3EB534412}" srcOrd="18" destOrd="0" presId="urn:microsoft.com/office/officeart/2005/8/layout/default"/>
    <dgm:cxn modelId="{59885E98-5C1F-EA41-A311-EB05E2FE0616}" type="presParOf" srcId="{025F53F1-94C9-B844-A223-3FBB94305530}" destId="{82E3916B-17BA-2049-91DB-03F20C7719A6}" srcOrd="19" destOrd="0" presId="urn:microsoft.com/office/officeart/2005/8/layout/default"/>
    <dgm:cxn modelId="{0D5388A3-2715-6144-B0CE-2284C3AEEAA2}" type="presParOf" srcId="{025F53F1-94C9-B844-A223-3FBB94305530}" destId="{24638382-7E1E-C549-9AFA-5D827EDC9175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E37B4-15CE-C246-8C84-1F3A06D3F5BF}">
      <dsp:nvSpPr>
        <dsp:cNvPr id="0" name=""/>
        <dsp:cNvSpPr/>
      </dsp:nvSpPr>
      <dsp:spPr>
        <a:xfrm>
          <a:off x="287100" y="393806"/>
          <a:ext cx="2824884" cy="2241051"/>
        </a:xfrm>
        <a:prstGeom prst="rect">
          <a:avLst/>
        </a:prstGeom>
        <a:solidFill>
          <a:srgbClr val="7F9AB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Dataset: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Individual Household Electric Power Consumption (</a:t>
          </a:r>
          <a:r>
            <a:rPr lang="en-US" sz="1600" kern="1200" dirty="0" err="1"/>
            <a:t>Hebrail</a:t>
          </a:r>
          <a:r>
            <a:rPr lang="en-US" sz="1600" kern="1200" dirty="0"/>
            <a:t> et al., 2012)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 dirty="0"/>
            <a:t>Measurement: </a:t>
          </a:r>
          <a:r>
            <a:rPr lang="en-US" sz="1600" kern="1200" dirty="0"/>
            <a:t>2,075,259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 dirty="0"/>
            <a:t>Range: </a:t>
          </a:r>
          <a:r>
            <a:rPr lang="en-US" sz="1600" kern="1200" dirty="0"/>
            <a:t>Dec 2006-Nov 2010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(∼47 months)</a:t>
          </a:r>
          <a:endParaRPr lang="en-US" sz="1600" kern="1200" dirty="0">
            <a:solidFill>
              <a:srgbClr val="FFFFFF"/>
            </a:solidFill>
            <a:latin typeface="Century Gothic"/>
            <a:ea typeface="+mn-ea"/>
            <a:cs typeface="+mn-cs"/>
          </a:endParaRPr>
        </a:p>
      </dsp:txBody>
      <dsp:txXfrm>
        <a:off x="287100" y="393806"/>
        <a:ext cx="2824884" cy="2241051"/>
      </dsp:txXfrm>
    </dsp:sp>
    <dsp:sp modelId="{BB6CC631-1BE7-8C47-A39C-6861D66CDFA0}">
      <dsp:nvSpPr>
        <dsp:cNvPr id="0" name=""/>
        <dsp:cNvSpPr/>
      </dsp:nvSpPr>
      <dsp:spPr>
        <a:xfrm>
          <a:off x="3273723" y="1029115"/>
          <a:ext cx="1617389" cy="970433"/>
        </a:xfrm>
        <a:prstGeom prst="rect">
          <a:avLst/>
        </a:prstGeom>
        <a:solidFill>
          <a:srgbClr val="9698C6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Programming Language: </a:t>
          </a:r>
          <a:r>
            <a:rPr lang="en-US" sz="1600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Python</a:t>
          </a:r>
        </a:p>
      </dsp:txBody>
      <dsp:txXfrm>
        <a:off x="3273723" y="1029115"/>
        <a:ext cx="1617389" cy="970433"/>
      </dsp:txXfrm>
    </dsp:sp>
    <dsp:sp modelId="{C6F0D7EE-F5B6-434E-A79D-08E1BCC03312}">
      <dsp:nvSpPr>
        <dsp:cNvPr id="0" name=""/>
        <dsp:cNvSpPr/>
      </dsp:nvSpPr>
      <dsp:spPr>
        <a:xfrm>
          <a:off x="5052852" y="1029115"/>
          <a:ext cx="1617389" cy="970433"/>
        </a:xfrm>
        <a:prstGeom prst="rect">
          <a:avLst/>
        </a:prstGeom>
        <a:solidFill>
          <a:srgbClr val="957FB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Module: </a:t>
          </a:r>
          <a:r>
            <a:rPr lang="en-US" sz="1600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PyTorch</a:t>
          </a:r>
        </a:p>
      </dsp:txBody>
      <dsp:txXfrm>
        <a:off x="5052852" y="1029115"/>
        <a:ext cx="1617389" cy="970433"/>
      </dsp:txXfrm>
    </dsp:sp>
    <dsp:sp modelId="{553BABFD-054E-DA41-9C30-79DE7C49D54F}">
      <dsp:nvSpPr>
        <dsp:cNvPr id="0" name=""/>
        <dsp:cNvSpPr/>
      </dsp:nvSpPr>
      <dsp:spPr>
        <a:xfrm>
          <a:off x="6831981" y="1029115"/>
          <a:ext cx="1617389" cy="970433"/>
        </a:xfrm>
        <a:prstGeom prst="rect">
          <a:avLst/>
        </a:prstGeom>
        <a:solidFill>
          <a:srgbClr val="BB94C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Type: </a:t>
          </a:r>
          <a:r>
            <a:rPr lang="en-US" sz="1600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Linear Regression</a:t>
          </a:r>
        </a:p>
      </dsp:txBody>
      <dsp:txXfrm>
        <a:off x="6831981" y="1029115"/>
        <a:ext cx="1617389" cy="970433"/>
      </dsp:txXfrm>
    </dsp:sp>
    <dsp:sp modelId="{4E563C6B-4CAA-1142-B92F-6002948438DC}">
      <dsp:nvSpPr>
        <dsp:cNvPr id="0" name=""/>
        <dsp:cNvSpPr/>
      </dsp:nvSpPr>
      <dsp:spPr>
        <a:xfrm>
          <a:off x="8611109" y="1029115"/>
          <a:ext cx="1617389" cy="970433"/>
        </a:xfrm>
        <a:prstGeom prst="rect">
          <a:avLst/>
        </a:prstGeom>
        <a:solidFill>
          <a:srgbClr val="BB94C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Variant: Mini batch GD</a:t>
          </a:r>
        </a:p>
      </dsp:txBody>
      <dsp:txXfrm>
        <a:off x="8611109" y="1029115"/>
        <a:ext cx="1617389" cy="970433"/>
      </dsp:txXfrm>
    </dsp:sp>
    <dsp:sp modelId="{72AE075D-CB6F-E74B-BF8E-581D61DCFD03}">
      <dsp:nvSpPr>
        <dsp:cNvPr id="0" name=""/>
        <dsp:cNvSpPr/>
      </dsp:nvSpPr>
      <dsp:spPr>
        <a:xfrm>
          <a:off x="1283" y="2796597"/>
          <a:ext cx="1617389" cy="970433"/>
        </a:xfrm>
        <a:prstGeom prst="rect">
          <a:avLst/>
        </a:prstGeom>
        <a:solidFill>
          <a:srgbClr val="BA7FA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Batch Size:</a:t>
          </a:r>
          <a:r>
            <a:rPr lang="en-US" sz="1600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 32</a:t>
          </a:r>
        </a:p>
      </dsp:txBody>
      <dsp:txXfrm>
        <a:off x="1283" y="2796597"/>
        <a:ext cx="1617389" cy="970433"/>
      </dsp:txXfrm>
    </dsp:sp>
    <dsp:sp modelId="{6D000FE1-E1C7-2D4D-BE21-EB1C4AC60CF5}">
      <dsp:nvSpPr>
        <dsp:cNvPr id="0" name=""/>
        <dsp:cNvSpPr/>
      </dsp:nvSpPr>
      <dsp:spPr>
        <a:xfrm>
          <a:off x="1780412" y="2796597"/>
          <a:ext cx="1617389" cy="970433"/>
        </a:xfrm>
        <a:prstGeom prst="rect">
          <a:avLst/>
        </a:prstGeom>
        <a:solidFill>
          <a:srgbClr val="7F9AB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Epoch:</a:t>
          </a:r>
          <a:r>
            <a:rPr lang="en-US" sz="1600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 50</a:t>
          </a:r>
        </a:p>
      </dsp:txBody>
      <dsp:txXfrm>
        <a:off x="1780412" y="2796597"/>
        <a:ext cx="1617389" cy="970433"/>
      </dsp:txXfrm>
    </dsp:sp>
    <dsp:sp modelId="{555663C4-1050-C346-A9E1-521CD8A776B8}">
      <dsp:nvSpPr>
        <dsp:cNvPr id="0" name=""/>
        <dsp:cNvSpPr/>
      </dsp:nvSpPr>
      <dsp:spPr>
        <a:xfrm>
          <a:off x="3559540" y="2796597"/>
          <a:ext cx="1617389" cy="970433"/>
        </a:xfrm>
        <a:prstGeom prst="rect">
          <a:avLst/>
        </a:prstGeom>
        <a:solidFill>
          <a:srgbClr val="9698C6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Activation function:</a:t>
          </a:r>
          <a:r>
            <a:rPr lang="en-US" sz="1600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 ReLU</a:t>
          </a:r>
        </a:p>
      </dsp:txBody>
      <dsp:txXfrm>
        <a:off x="3559540" y="2796597"/>
        <a:ext cx="1617389" cy="970433"/>
      </dsp:txXfrm>
    </dsp:sp>
    <dsp:sp modelId="{04274CC5-773D-7846-81FD-FC62B968E4BD}">
      <dsp:nvSpPr>
        <dsp:cNvPr id="0" name=""/>
        <dsp:cNvSpPr/>
      </dsp:nvSpPr>
      <dsp:spPr>
        <a:xfrm>
          <a:off x="5338669" y="2796597"/>
          <a:ext cx="1617389" cy="970433"/>
        </a:xfrm>
        <a:prstGeom prst="rect">
          <a:avLst/>
        </a:prstGeom>
        <a:solidFill>
          <a:srgbClr val="957FB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Performance Metric:</a:t>
          </a:r>
          <a:r>
            <a:rPr lang="en-US" sz="1600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 MSE</a:t>
          </a:r>
        </a:p>
      </dsp:txBody>
      <dsp:txXfrm>
        <a:off x="5338669" y="2796597"/>
        <a:ext cx="1617389" cy="970433"/>
      </dsp:txXfrm>
    </dsp:sp>
    <dsp:sp modelId="{44ACA476-E4B3-684C-811B-93D3EB534412}">
      <dsp:nvSpPr>
        <dsp:cNvPr id="0" name=""/>
        <dsp:cNvSpPr/>
      </dsp:nvSpPr>
      <dsp:spPr>
        <a:xfrm>
          <a:off x="7117798" y="2796597"/>
          <a:ext cx="1617389" cy="970433"/>
        </a:xfrm>
        <a:prstGeom prst="rect">
          <a:avLst/>
        </a:prstGeom>
        <a:solidFill>
          <a:srgbClr val="BB94C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GD Optimizer:</a:t>
          </a:r>
          <a:r>
            <a:rPr lang="en-US" sz="1600" kern="1200" dirty="0">
              <a:solidFill>
                <a:srgbClr val="FFFFFF"/>
              </a:solidFill>
              <a:latin typeface="Century Gothic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/>
              </a:solidFill>
              <a:latin typeface="Century Gothic"/>
              <a:ea typeface="+mn-ea"/>
              <a:cs typeface="+mn-cs"/>
            </a:rPr>
            <a:t>Adamax</a:t>
          </a:r>
          <a:endParaRPr lang="en-US" sz="1600" kern="1200" dirty="0">
            <a:solidFill>
              <a:srgbClr val="FFFFFF"/>
            </a:solidFill>
            <a:latin typeface="Century Gothic"/>
            <a:ea typeface="+mn-ea"/>
            <a:cs typeface="+mn-cs"/>
          </a:endParaRPr>
        </a:p>
      </dsp:txBody>
      <dsp:txXfrm>
        <a:off x="7117798" y="2796597"/>
        <a:ext cx="1617389" cy="970433"/>
      </dsp:txXfrm>
    </dsp:sp>
    <dsp:sp modelId="{24638382-7E1E-C549-9AFA-5D827EDC9175}">
      <dsp:nvSpPr>
        <dsp:cNvPr id="0" name=""/>
        <dsp:cNvSpPr/>
      </dsp:nvSpPr>
      <dsp:spPr>
        <a:xfrm>
          <a:off x="8896926" y="2796597"/>
          <a:ext cx="1617389" cy="970433"/>
        </a:xfrm>
        <a:prstGeom prst="rect">
          <a:avLst/>
        </a:prstGeom>
        <a:solidFill>
          <a:srgbClr val="BA7FA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Learning Rate:</a:t>
          </a:r>
          <a:r>
            <a:rPr lang="en-US" sz="1600" kern="1200">
              <a:solidFill>
                <a:srgbClr val="FFFFFF"/>
              </a:solidFill>
              <a:latin typeface="Century Gothic"/>
              <a:ea typeface="+mn-ea"/>
              <a:cs typeface="+mn-cs"/>
            </a:rPr>
            <a:t> 0.001</a:t>
          </a:r>
        </a:p>
      </dsp:txBody>
      <dsp:txXfrm>
        <a:off x="8896926" y="2796597"/>
        <a:ext cx="1617389" cy="970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91AFB6-F346-5646-997A-3A666F979B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BA9AD-CD92-3249-A5C6-A44B3DDA7A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D940E-EF83-7341-8957-E01C9352029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92362-FBC1-0043-A611-F06CC47AB5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64ACE-64C7-9542-8B0A-747AD7E759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674A2-E36F-CB4B-AD21-A4FDEC37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99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C3A84-573A-5B4F-B813-7F054DFC4C30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6E3FA-23DA-5A49-8781-FB465C9BF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3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www.analyticsinsight.net</a:t>
            </a:r>
            <a:r>
              <a:rPr lang="en-US" dirty="0"/>
              <a:t>/neural-networks-not-answer-everything/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6E3FA-23DA-5A49-8781-FB465C9BFF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4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storyset.com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6E3FA-23DA-5A49-8781-FB465C9BFF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storyset.com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6E3FA-23DA-5A49-8781-FB465C9BF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80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Differentially Private Asynchronous Federated Learning for Mobile Edge Computing in Urban Informatics (Lu et al., 2019)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DP-AFL, local differential privacy, vehicular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6E3FA-23DA-5A49-8781-FB465C9BF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061C10-9906-0B4B-86C1-3809241BA66C}"/>
              </a:ext>
            </a:extLst>
          </p:cNvPr>
          <p:cNvSpPr/>
          <p:nvPr/>
        </p:nvSpPr>
        <p:spPr>
          <a:xfrm>
            <a:off x="446088" y="3086100"/>
            <a:ext cx="11263312" cy="3305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ACEC42B-4C0A-B14D-952B-9A9D67E08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1"/>
          <a:stretch/>
        </p:blipFill>
        <p:spPr bwMode="auto">
          <a:xfrm>
            <a:off x="4787106" y="3753403"/>
            <a:ext cx="2581275" cy="153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768627"/>
            <a:ext cx="10993549" cy="1726818"/>
          </a:xfrm>
          <a:prstGeom prst="rect">
            <a:avLst/>
          </a:prstGeom>
          <a:effectLst/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2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1C4ADC-575B-4A41-A623-FA4BCE1848C3}"/>
              </a:ext>
            </a:extLst>
          </p:cNvPr>
          <p:cNvSpPr>
            <a:spLocks/>
          </p:cNvSpPr>
          <p:nvPr/>
        </p:nvSpPr>
        <p:spPr>
          <a:xfrm flipV="1">
            <a:off x="581192" y="606734"/>
            <a:ext cx="11029615" cy="5183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954E332-D403-0F48-9EB0-5B69A9B66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5"/>
          <a:stretch/>
        </p:blipFill>
        <p:spPr bwMode="auto">
          <a:xfrm>
            <a:off x="10912427" y="5804970"/>
            <a:ext cx="1272209" cy="80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247683"/>
            <a:ext cx="11029616" cy="76994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accent4"/>
                </a:solidFill>
                <a:latin typeface="+mj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Topic Background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06328F-312C-544A-A57B-3FD90759D83B}"/>
              </a:ext>
            </a:extLst>
          </p:cNvPr>
          <p:cNvSpPr/>
          <p:nvPr userDrawn="1"/>
        </p:nvSpPr>
        <p:spPr>
          <a:xfrm>
            <a:off x="513457" y="592011"/>
            <a:ext cx="135468" cy="11514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546B8D-146D-7C43-8F91-C2EE6EBD7E82}"/>
              </a:ext>
            </a:extLst>
          </p:cNvPr>
          <p:cNvSpPr/>
          <p:nvPr userDrawn="1"/>
        </p:nvSpPr>
        <p:spPr>
          <a:xfrm>
            <a:off x="11548532" y="575078"/>
            <a:ext cx="135468" cy="11514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8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F9555-5EE4-324C-9061-953DD25C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B6900-1E96-F24F-8893-2467130C5EC7}" type="datetimeFigureOut">
              <a:rPr lang="en-US"/>
              <a:pPr>
                <a:defRPr/>
              </a:pPr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C473F-D7F9-4644-A01A-EB3E8D54A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320B9-D621-7F46-8696-7A536181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FE74E-1426-4C42-96AB-995384E704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3642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150AE00-92DF-B34A-839C-AB18D1D55E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81025" y="2335213"/>
            <a:ext cx="110299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43C7A-CBBC-284B-886B-843E652C143D}"/>
              </a:ext>
            </a:extLst>
          </p:cNvPr>
          <p:cNvSpPr/>
          <p:nvPr/>
        </p:nvSpPr>
        <p:spPr>
          <a:xfrm>
            <a:off x="446088" y="457200"/>
            <a:ext cx="3703637" cy="95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0B3C7-A595-F342-A26F-C9AF2B991D7A}"/>
              </a:ext>
            </a:extLst>
          </p:cNvPr>
          <p:cNvSpPr/>
          <p:nvPr/>
        </p:nvSpPr>
        <p:spPr>
          <a:xfrm>
            <a:off x="8042275" y="454025"/>
            <a:ext cx="3703638" cy="984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A5ABD-1BDC-694A-9196-9DE01D3BD123}"/>
              </a:ext>
            </a:extLst>
          </p:cNvPr>
          <p:cNvSpPr/>
          <p:nvPr/>
        </p:nvSpPr>
        <p:spPr>
          <a:xfrm>
            <a:off x="4241800" y="457200"/>
            <a:ext cx="3703638" cy="920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14D0D-2F5A-674D-8CFA-BC7169FBB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75C02-18D5-754C-BB6F-079773527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58CBFB38-63F0-134B-854F-19095CAC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kern="1200" cap="all">
          <a:solidFill>
            <a:schemeClr val="bg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4800" indent="-304800" algn="l" defTabSz="457200" rtl="0" eaLnBrk="1" fontAlgn="base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itchFamily="2" charset="2"/>
        <a:buChar char=""/>
        <a:defRPr kern="1200">
          <a:solidFill>
            <a:schemeClr val="tx2"/>
          </a:solidFill>
          <a:latin typeface="+mn-lt"/>
          <a:ea typeface="+mn-ea"/>
          <a:cs typeface="+mn-cs"/>
        </a:defRPr>
      </a:lvl1pPr>
      <a:lvl2pPr marL="628650" indent="-304800" algn="l" defTabSz="457200" rtl="0" eaLnBrk="1" fontAlgn="base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itchFamily="2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8525" indent="-269875" algn="l" defTabSz="457200" rtl="0" eaLnBrk="1" fontAlgn="base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itchFamily="2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425" indent="-233363" algn="l" defTabSz="457200" rtl="0" eaLnBrk="1" fontAlgn="base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itchFamily="2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33363" algn="l" defTabSz="457200" rtl="0" eaLnBrk="1" fontAlgn="base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itchFamily="2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22.gif"/><Relationship Id="rId7" Type="http://schemas.openxmlformats.org/officeDocument/2006/relationships/image" Target="../media/image26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52.png"/><Relationship Id="rId5" Type="http://schemas.openxmlformats.org/officeDocument/2006/relationships/image" Target="../media/image24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23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65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49.png"/><Relationship Id="rId21" Type="http://schemas.openxmlformats.org/officeDocument/2006/relationships/image" Target="../media/image72.png"/><Relationship Id="rId7" Type="http://schemas.openxmlformats.org/officeDocument/2006/relationships/image" Target="../media/image24.png"/><Relationship Id="rId12" Type="http://schemas.openxmlformats.org/officeDocument/2006/relationships/image" Target="../media/image64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46.png"/><Relationship Id="rId16" Type="http://schemas.openxmlformats.org/officeDocument/2006/relationships/image" Target="../media/image36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3.png"/><Relationship Id="rId24" Type="http://schemas.openxmlformats.org/officeDocument/2006/relationships/image" Target="../media/image75.png"/><Relationship Id="rId32" Type="http://schemas.openxmlformats.org/officeDocument/2006/relationships/image" Target="../media/image79.png"/><Relationship Id="rId5" Type="http://schemas.openxmlformats.org/officeDocument/2006/relationships/image" Target="../media/image22.gif"/><Relationship Id="rId15" Type="http://schemas.openxmlformats.org/officeDocument/2006/relationships/image" Target="../media/image67.png"/><Relationship Id="rId23" Type="http://schemas.openxmlformats.org/officeDocument/2006/relationships/image" Target="../media/image74.png"/><Relationship Id="rId28" Type="http://schemas.openxmlformats.org/officeDocument/2006/relationships/image" Target="../media/image61.png"/><Relationship Id="rId10" Type="http://schemas.openxmlformats.org/officeDocument/2006/relationships/image" Target="../media/image27.jpeg"/><Relationship Id="rId19" Type="http://schemas.openxmlformats.org/officeDocument/2006/relationships/image" Target="../media/image70.png"/><Relationship Id="rId31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26.png"/><Relationship Id="rId14" Type="http://schemas.openxmlformats.org/officeDocument/2006/relationships/image" Target="../media/image66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mjidHossain/CS791_DPFL_Project" TargetMode="External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image" Target="../media/image22.gif"/><Relationship Id="rId21" Type="http://schemas.microsoft.com/office/2007/relationships/hdphoto" Target="../media/hdphoto1.wdp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24" Type="http://schemas.microsoft.com/office/2007/relationships/hdphoto" Target="../media/hdphoto4.wdp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microsoft.com/office/2007/relationships/hdphoto" Target="../media/hdphoto3.wdp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21EDD57-D4B3-7418-6D57-C1A91D22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170" y="0"/>
            <a:ext cx="131323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F7C48-1711-D948-A05C-F1898F958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776" y="254805"/>
            <a:ext cx="7563173" cy="1474787"/>
          </a:xfrm>
        </p:spPr>
        <p:txBody>
          <a:bodyPr>
            <a:no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800" b="1" dirty="0">
                <a:cs typeface="Times New Roman" panose="02020603050405020304" pitchFamily="18" charset="0"/>
              </a:rPr>
              <a:t>Privacy-Aware federated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61D1C-1ED4-2246-8952-904C46589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607" y="1550328"/>
            <a:ext cx="5024195" cy="836411"/>
          </a:xfrm>
        </p:spPr>
        <p:txBody>
          <a:bodyPr rtlCol="0">
            <a:normAutofit fontScale="92500"/>
          </a:bodyPr>
          <a:lstStyle/>
          <a:p>
            <a:pPr algn="ctr" fontAlgn="auto">
              <a:buFont typeface="Wingdings 2" panose="05020102010507070707" pitchFamily="18" charset="2"/>
              <a:buNone/>
              <a:defRPr/>
            </a:pPr>
            <a:r>
              <a:rPr lang="en-US" sz="1800" b="1" dirty="0">
                <a:solidFill>
                  <a:schemeClr val="tx1"/>
                </a:solidFill>
              </a:rPr>
              <a:t>Mohammad Farhan &amp; Md Tamjid Hossain</a:t>
            </a:r>
          </a:p>
          <a:p>
            <a:pPr algn="ctr" fontAlgn="auto">
              <a:buFont typeface="Wingdings 2" panose="05020102010507070707" pitchFamily="18" charset="2"/>
              <a:buNone/>
              <a:defRPr/>
            </a:pPr>
            <a:r>
              <a:rPr lang="en-US" sz="1800" b="1" dirty="0">
                <a:solidFill>
                  <a:schemeClr val="tx1"/>
                </a:solidFill>
              </a:rPr>
              <a:t>CS 791: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06 -0.24715" pathEditMode="relative" ptsTypes="AA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0706 -0.24715 L 0.30706 -0.24861" pathEditMode="relative" ptsTypes="AA">
                                      <p:cBhvr>
                                        <p:cTn id="11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0706 -0.24861 L -0.30706 0.20394" pathEditMode="relative" ptsTypes="AA">
                                      <p:cBhvr>
                                        <p:cTn id="14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0706 0.20394 L -0.29499 -0.24861" pathEditMode="relative" ptsTypes="AA">
                                      <p:cBhvr>
                                        <p:cTn id="17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9499 -0.24861 L -0.16439 0.24861" pathEditMode="relative" ptsTypes="AA">
                                      <p:cBhvr>
                                        <p:cTn id="20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6439 0.24861 L -0.30706 -0.21091" pathEditMode="relative" ptsTypes="AA">
                                      <p:cBhvr>
                                        <p:cTn id="23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0706 -0.21091 L 0 0" pathEditMode="relative" ptsTypes="AA">
                                      <p:cBhvr>
                                        <p:cTn id="26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FF41-9724-9841-A817-CD116657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Summary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854A4A-E1B3-644A-BB65-C40AA42D985E}"/>
              </a:ext>
            </a:extLst>
          </p:cNvPr>
          <p:cNvSpPr txBox="1"/>
          <p:nvPr/>
        </p:nvSpPr>
        <p:spPr>
          <a:xfrm>
            <a:off x="661701" y="1232862"/>
            <a:ext cx="1078877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[privacy measure] </a:t>
            </a:r>
            <a:r>
              <a:rPr lang="en-US" sz="2000" dirty="0"/>
              <a:t>DP – popular and widely adopted data privacy preservation technique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[research area] </a:t>
            </a:r>
            <a:r>
              <a:rPr lang="en-US" sz="2000" dirty="0"/>
              <a:t>FL – proposed to apply in the following applications in critical infrastructure domain: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Predictions (energy or resource consumption, traffic volume)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System fault, disturbance detection &amp; correction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State estimations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Intelligent decision making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[research intersection] </a:t>
            </a:r>
            <a:r>
              <a:rPr lang="en-US" sz="2000" dirty="0"/>
              <a:t>DP-FL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[problem overview] </a:t>
            </a:r>
            <a:r>
              <a:rPr lang="en-US" sz="2000" dirty="0"/>
              <a:t>FL can be vulnerable to Membership Inference Attacks. DP is proposed to overcome this problem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56F03"/>
                </a:solidFill>
              </a:rPr>
              <a:t>[research gap] </a:t>
            </a:r>
            <a:r>
              <a:rPr lang="en-US" sz="2000" u="sng" dirty="0"/>
              <a:t>The impacts of Differential Privacy have not been analyzed rigorously in Federated Learning process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[research statement] </a:t>
            </a:r>
            <a:r>
              <a:rPr lang="en-US" sz="2000" dirty="0"/>
              <a:t>This work analyzes the impact of the differential privacy in FL process</a:t>
            </a:r>
          </a:p>
        </p:txBody>
      </p:sp>
    </p:spTree>
    <p:extLst>
      <p:ext uri="{BB962C8B-B14F-4D97-AF65-F5344CB8AC3E}">
        <p14:creationId xmlns:p14="http://schemas.microsoft.com/office/powerpoint/2010/main" val="420129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2E92-D0E3-D61C-D4CC-30FE4EA1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0C00C-D995-C671-486F-5E1984BD1249}"/>
              </a:ext>
            </a:extLst>
          </p:cNvPr>
          <p:cNvSpPr txBox="1"/>
          <p:nvPr/>
        </p:nvSpPr>
        <p:spPr>
          <a:xfrm>
            <a:off x="701614" y="1690062"/>
            <a:ext cx="1078877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Developing a </a:t>
            </a:r>
            <a:r>
              <a:rPr lang="en-US" sz="2000" b="1" dirty="0">
                <a:solidFill>
                  <a:srgbClr val="002060"/>
                </a:solidFill>
              </a:rPr>
              <a:t>DP-FL process based on LDP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Analyzing the </a:t>
            </a:r>
            <a:r>
              <a:rPr lang="en-US" sz="2000" b="1" dirty="0">
                <a:solidFill>
                  <a:srgbClr val="002060"/>
                </a:solidFill>
              </a:rPr>
              <a:t>impacts of DP-integration </a:t>
            </a:r>
            <a:r>
              <a:rPr lang="en-US" sz="2000" dirty="0">
                <a:solidFill>
                  <a:srgbClr val="002060"/>
                </a:solidFill>
              </a:rPr>
              <a:t>in terms of data utility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Exploring the </a:t>
            </a:r>
            <a:r>
              <a:rPr lang="en-US" sz="2000" b="1" dirty="0">
                <a:solidFill>
                  <a:srgbClr val="002060"/>
                </a:solidFill>
              </a:rPr>
              <a:t>exploitation opportunity </a:t>
            </a:r>
            <a:r>
              <a:rPr lang="en-US" sz="2000" dirty="0">
                <a:solidFill>
                  <a:srgbClr val="002060"/>
                </a:solidFill>
              </a:rPr>
              <a:t>(to conduct model poisoning attack) </a:t>
            </a:r>
            <a:r>
              <a:rPr lang="en-US" sz="2000" b="1" dirty="0">
                <a:solidFill>
                  <a:srgbClr val="002060"/>
                </a:solidFill>
              </a:rPr>
              <a:t>of DP </a:t>
            </a:r>
            <a:r>
              <a:rPr lang="en-US" sz="2000" dirty="0">
                <a:solidFill>
                  <a:srgbClr val="002060"/>
                </a:solidFill>
              </a:rPr>
              <a:t>in FL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Analyzing the </a:t>
            </a:r>
            <a:r>
              <a:rPr lang="en-US" sz="2000" b="1" dirty="0">
                <a:solidFill>
                  <a:srgbClr val="002060"/>
                </a:solidFill>
              </a:rPr>
              <a:t>computational cost</a:t>
            </a:r>
            <a:r>
              <a:rPr lang="en-US" sz="2000" dirty="0">
                <a:solidFill>
                  <a:srgbClr val="002060"/>
                </a:solidFill>
              </a:rPr>
              <a:t> of DP-integration in FL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0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FF41-9724-9841-A817-CD116657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Methodology</a:t>
            </a:r>
            <a:br>
              <a:rPr lang="en-US" dirty="0"/>
            </a:br>
            <a:r>
              <a:rPr lang="en-US" sz="2200" dirty="0"/>
              <a:t>Threat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06481-8BC7-804E-A9DA-4F96DC44A195}"/>
              </a:ext>
            </a:extLst>
          </p:cNvPr>
          <p:cNvSpPr txBox="1"/>
          <p:nvPr/>
        </p:nvSpPr>
        <p:spPr>
          <a:xfrm>
            <a:off x="839337" y="1926834"/>
            <a:ext cx="1077147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Attacker’s Background Knowledge: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	The </a:t>
            </a:r>
            <a:r>
              <a:rPr lang="en-US" sz="2000" b="1" dirty="0">
                <a:solidFill>
                  <a:srgbClr val="7030A0"/>
                </a:solidFill>
              </a:rPr>
              <a:t>attacker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may have</a:t>
            </a:r>
            <a:r>
              <a:rPr lang="en-US" sz="2000" dirty="0"/>
              <a:t> partial </a:t>
            </a:r>
            <a:r>
              <a:rPr lang="en-US" sz="2000" b="1" dirty="0">
                <a:solidFill>
                  <a:srgbClr val="7030A0"/>
                </a:solidFill>
              </a:rPr>
              <a:t>knowledge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about the dataset and its distribution</a:t>
            </a:r>
          </a:p>
          <a:p>
            <a:pPr lvl="1" algn="just"/>
            <a:endParaRPr lang="en-US" sz="2000" b="1" dirty="0">
              <a:solidFill>
                <a:srgbClr val="7030A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Attacker’s Capability: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attacker</a:t>
            </a:r>
            <a:r>
              <a:rPr lang="en-US" sz="2000" b="1" dirty="0">
                <a:solidFill>
                  <a:srgbClr val="7030A0"/>
                </a:solidFill>
              </a:rPr>
              <a:t> can manipulate model update </a:t>
            </a:r>
            <a:r>
              <a:rPr lang="en-US" sz="2000" dirty="0"/>
              <a:t>regardless of the attack vector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attacker </a:t>
            </a:r>
            <a:r>
              <a:rPr lang="en-US" sz="2000" b="1" dirty="0">
                <a:solidFill>
                  <a:srgbClr val="7030A0"/>
                </a:solidFill>
              </a:rPr>
              <a:t>cannot change the models that are already in the server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030A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Attacker’s Objectives: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Degrade model performance (</a:t>
            </a:r>
            <a:r>
              <a:rPr lang="en-US" sz="2000" b="1" dirty="0"/>
              <a:t>Attack impact</a:t>
            </a:r>
            <a:r>
              <a:rPr lang="en-US" sz="2000" dirty="0"/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Stay anonymous (</a:t>
            </a:r>
            <a:r>
              <a:rPr lang="en-US" sz="2000" b="1" dirty="0"/>
              <a:t>Stealthiness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219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FF41-9724-9841-A817-CD116657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Methodology</a:t>
            </a:r>
            <a:br>
              <a:rPr lang="en-US" dirty="0"/>
            </a:br>
            <a:r>
              <a:rPr lang="en-US" sz="2200" dirty="0"/>
              <a:t>Algorithm Design: DPFL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98FD1-6A8D-BA2E-A49A-3D0DC89C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70" y="1536277"/>
            <a:ext cx="5051558" cy="4142812"/>
          </a:xfrm>
          <a:prstGeom prst="rect">
            <a:avLst/>
          </a:prstGeom>
        </p:spPr>
      </p:pic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6BFC47-9C62-4922-18D5-0FBE877345FA}"/>
              </a:ext>
            </a:extLst>
          </p:cNvPr>
          <p:cNvGrpSpPr/>
          <p:nvPr/>
        </p:nvGrpSpPr>
        <p:grpSpPr>
          <a:xfrm>
            <a:off x="141016" y="1094431"/>
            <a:ext cx="6656024" cy="5035853"/>
            <a:chOff x="218430" y="1111777"/>
            <a:chExt cx="6656024" cy="5035853"/>
          </a:xfrm>
        </p:grpSpPr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6698C2A4-9A2D-9720-345F-5DF71D745726}"/>
                </a:ext>
              </a:extLst>
            </p:cNvPr>
            <p:cNvCxnSpPr>
              <a:cxnSpLocks/>
              <a:stCxn id="189" idx="1"/>
            </p:cNvCxnSpPr>
            <p:nvPr/>
          </p:nvCxnSpPr>
          <p:spPr>
            <a:xfrm rot="5400000" flipH="1" flipV="1">
              <a:off x="3203000" y="2821909"/>
              <a:ext cx="4321806" cy="2324740"/>
            </a:xfrm>
            <a:prstGeom prst="bentConnector3">
              <a:avLst>
                <a:gd name="adj1" fmla="val -4760"/>
              </a:avLst>
            </a:prstGeom>
            <a:ln>
              <a:solidFill>
                <a:srgbClr val="00FD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A48D5E23-CC11-03E9-07EC-19DD7A971504}"/>
                </a:ext>
              </a:extLst>
            </p:cNvPr>
            <p:cNvCxnSpPr>
              <a:cxnSpLocks/>
              <a:stCxn id="192" idx="1"/>
            </p:cNvCxnSpPr>
            <p:nvPr/>
          </p:nvCxnSpPr>
          <p:spPr>
            <a:xfrm rot="5400000" flipH="1" flipV="1">
              <a:off x="2268634" y="1693446"/>
              <a:ext cx="4464430" cy="4441401"/>
            </a:xfrm>
            <a:prstGeom prst="bentConnector3">
              <a:avLst>
                <a:gd name="adj1" fmla="val -7833"/>
              </a:avLst>
            </a:prstGeom>
            <a:ln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00333014-838C-07E9-AF0F-30D58B780206}"/>
                </a:ext>
              </a:extLst>
            </p:cNvPr>
            <p:cNvCxnSpPr>
              <a:cxnSpLocks/>
              <a:stCxn id="195" idx="1"/>
            </p:cNvCxnSpPr>
            <p:nvPr/>
          </p:nvCxnSpPr>
          <p:spPr>
            <a:xfrm rot="5400000" flipH="1" flipV="1">
              <a:off x="1552081" y="825257"/>
              <a:ext cx="4594006" cy="6050740"/>
            </a:xfrm>
            <a:prstGeom prst="bentConnector4">
              <a:avLst>
                <a:gd name="adj1" fmla="val -10374"/>
                <a:gd name="adj2" fmla="val 99944"/>
              </a:avLst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Elbow Connector 161">
              <a:extLst>
                <a:ext uri="{FF2B5EF4-FFF2-40B4-BE49-F238E27FC236}">
                  <a16:creationId xmlns:a16="http://schemas.microsoft.com/office/drawing/2014/main" id="{FA47A097-E742-EB9A-8EDB-B7BDA8890452}"/>
                </a:ext>
              </a:extLst>
            </p:cNvPr>
            <p:cNvCxnSpPr>
              <a:cxnSpLocks/>
              <a:stCxn id="186" idx="1"/>
            </p:cNvCxnSpPr>
            <p:nvPr/>
          </p:nvCxnSpPr>
          <p:spPr>
            <a:xfrm rot="5400000" flipH="1" flipV="1">
              <a:off x="3969943" y="3753746"/>
              <a:ext cx="4170016" cy="612855"/>
            </a:xfrm>
            <a:prstGeom prst="bentConnector3">
              <a:avLst>
                <a:gd name="adj1" fmla="val -2491"/>
              </a:avLst>
            </a:prstGeom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5F836CC0-40E5-FF09-7F7D-4A2B26B59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01" t="11264" r="10564" b="12577"/>
            <a:stretch/>
          </p:blipFill>
          <p:spPr>
            <a:xfrm>
              <a:off x="2364680" y="1434729"/>
              <a:ext cx="1697726" cy="1630921"/>
            </a:xfrm>
            <a:prstGeom prst="rect">
              <a:avLst/>
            </a:prstGeom>
          </p:spPr>
        </p:pic>
        <p:cxnSp>
          <p:nvCxnSpPr>
            <p:cNvPr id="164" name="Curved Connector 163">
              <a:extLst>
                <a:ext uri="{FF2B5EF4-FFF2-40B4-BE49-F238E27FC236}">
                  <a16:creationId xmlns:a16="http://schemas.microsoft.com/office/drawing/2014/main" id="{6CFBFCB5-E78C-5EAD-531C-345A2B9B42D8}"/>
                </a:ext>
              </a:extLst>
            </p:cNvPr>
            <p:cNvCxnSpPr>
              <a:cxnSpLocks/>
              <a:stCxn id="163" idx="2"/>
              <a:endCxn id="196" idx="0"/>
            </p:cNvCxnSpPr>
            <p:nvPr/>
          </p:nvCxnSpPr>
          <p:spPr>
            <a:xfrm rot="5400000">
              <a:off x="1153513" y="2735852"/>
              <a:ext cx="1730233" cy="2389829"/>
            </a:xfrm>
            <a:prstGeom prst="curved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661082D8-BFD8-7279-CEBE-C3788AA7093C}"/>
                </a:ext>
              </a:extLst>
            </p:cNvPr>
            <p:cNvCxnSpPr>
              <a:cxnSpLocks/>
              <a:stCxn id="163" idx="2"/>
              <a:endCxn id="197" idx="0"/>
            </p:cNvCxnSpPr>
            <p:nvPr/>
          </p:nvCxnSpPr>
          <p:spPr>
            <a:xfrm rot="5400000">
              <a:off x="1873640" y="3458179"/>
              <a:ext cx="1732433" cy="94737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2A8194DD-F87A-B652-D380-6DB979B8608E}"/>
                </a:ext>
              </a:extLst>
            </p:cNvPr>
            <p:cNvCxnSpPr>
              <a:cxnSpLocks/>
              <a:stCxn id="163" idx="2"/>
              <a:endCxn id="198" idx="0"/>
            </p:cNvCxnSpPr>
            <p:nvPr/>
          </p:nvCxnSpPr>
          <p:spPr>
            <a:xfrm rot="16200000" flipH="1">
              <a:off x="2819430" y="3459763"/>
              <a:ext cx="1732433" cy="94420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65029363-5316-265D-C0F8-2E1D178655DA}"/>
                </a:ext>
              </a:extLst>
            </p:cNvPr>
            <p:cNvCxnSpPr>
              <a:cxnSpLocks/>
              <a:stCxn id="163" idx="2"/>
              <a:endCxn id="199" idx="0"/>
            </p:cNvCxnSpPr>
            <p:nvPr/>
          </p:nvCxnSpPr>
          <p:spPr>
            <a:xfrm rot="16200000" flipH="1">
              <a:off x="3594833" y="2684360"/>
              <a:ext cx="1732432" cy="249501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6FBCFB7-5EAE-4EE0-AC44-A7A7392DFB34}"/>
                </a:ext>
              </a:extLst>
            </p:cNvPr>
            <p:cNvGrpSpPr/>
            <p:nvPr/>
          </p:nvGrpSpPr>
          <p:grpSpPr>
            <a:xfrm>
              <a:off x="552556" y="4795883"/>
              <a:ext cx="5438980" cy="817078"/>
              <a:chOff x="2538023" y="4989247"/>
              <a:chExt cx="5438980" cy="817078"/>
            </a:xfrm>
          </p:grpSpPr>
          <p:pic>
            <p:nvPicPr>
              <p:cNvPr id="196" name="Picture 6" descr="Smart meter icon illustration vector - Stock Illustration [61553805] - PIXTA">
                <a:extLst>
                  <a:ext uri="{FF2B5EF4-FFF2-40B4-BE49-F238E27FC236}">
                    <a16:creationId xmlns:a16="http://schemas.microsoft.com/office/drawing/2014/main" id="{6822C10C-C4C2-374E-BFB7-52B5119C3B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84"/>
              <a:stretch/>
            </p:blipFill>
            <p:spPr bwMode="auto">
              <a:xfrm>
                <a:off x="2538023" y="4989247"/>
                <a:ext cx="542316" cy="812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12" descr="Goodbye Digital Meters and Hello to Smart Meters – Reap the benefits of  Advanced Metering Infrastructure (AMI)">
                <a:extLst>
                  <a:ext uri="{FF2B5EF4-FFF2-40B4-BE49-F238E27FC236}">
                    <a16:creationId xmlns:a16="http://schemas.microsoft.com/office/drawing/2014/main" id="{CBF14619-A789-7CC8-ACD3-F2BE3A686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06" t="14341" r="17334" b="15376"/>
              <a:stretch/>
            </p:blipFill>
            <p:spPr bwMode="auto">
              <a:xfrm>
                <a:off x="3895772" y="4991447"/>
                <a:ext cx="711726" cy="701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8" descr="Smart Meter Icon Illustration Vector Royalty Free Cliparts, Vectors, And  Stock Illustration. Image 138330624.">
                <a:extLst>
                  <a:ext uri="{FF2B5EF4-FFF2-40B4-BE49-F238E27FC236}">
                    <a16:creationId xmlns:a16="http://schemas.microsoft.com/office/drawing/2014/main" id="{6A79F625-9DB0-742A-A2CB-02DBF235B3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3606" y="4991447"/>
                <a:ext cx="659219" cy="814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9" name="Picture 198" descr="Smart meter icon illustration vector - Stock Illustration [61553805] - PIXTA">
                <a:extLst>
                  <a:ext uri="{FF2B5EF4-FFF2-40B4-BE49-F238E27FC236}">
                    <a16:creationId xmlns:a16="http://schemas.microsoft.com/office/drawing/2014/main" id="{A62EFE8D-5E02-C780-7019-D9B4DCC3B0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84"/>
              <a:stretch/>
            </p:blipFill>
            <p:spPr bwMode="auto">
              <a:xfrm>
                <a:off x="7411040" y="4991446"/>
                <a:ext cx="565963" cy="814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4" descr="vertical four dots | Times New Roman, Regular @ Graphemica">
                <a:extLst>
                  <a:ext uri="{FF2B5EF4-FFF2-40B4-BE49-F238E27FC236}">
                    <a16:creationId xmlns:a16="http://schemas.microsoft.com/office/drawing/2014/main" id="{710CCA1A-2F0B-FA1D-CDD7-5FDB03A525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96" t="24373" r="42587" b="22474"/>
              <a:stretch/>
            </p:blipFill>
            <p:spPr bwMode="auto">
              <a:xfrm rot="5400000">
                <a:off x="6872630" y="5179479"/>
                <a:ext cx="138603" cy="565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9" name="Picture 8" descr="Build Your First Neural Network: Part 1 | TheSharperDev">
              <a:extLst>
                <a:ext uri="{FF2B5EF4-FFF2-40B4-BE49-F238E27FC236}">
                  <a16:creationId xmlns:a16="http://schemas.microsoft.com/office/drawing/2014/main" id="{17A67E3B-7EFB-7512-32FB-C0CA18D433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476" y="3018522"/>
              <a:ext cx="1026626" cy="73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E30F084-7773-A104-7E28-2717ADC1A18C}"/>
                </a:ext>
              </a:extLst>
            </p:cNvPr>
            <p:cNvGrpSpPr/>
            <p:nvPr/>
          </p:nvGrpSpPr>
          <p:grpSpPr>
            <a:xfrm>
              <a:off x="218430" y="5608065"/>
              <a:ext cx="1153228" cy="539565"/>
              <a:chOff x="2844440" y="5739435"/>
              <a:chExt cx="1153228" cy="5395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3B5E0B5A-6CA2-915B-BA9F-41E292E5E140}"/>
                      </a:ext>
                    </a:extLst>
                  </p:cNvPr>
                  <p:cNvSpPr txBox="1"/>
                  <p:nvPr/>
                </p:nvSpPr>
                <p:spPr>
                  <a:xfrm>
                    <a:off x="2844440" y="5739435"/>
                    <a:ext cx="500458" cy="362984"/>
                  </a:xfrm>
                  <a:prstGeom prst="rect">
                    <a:avLst/>
                  </a:prstGeom>
                  <a:noFill/>
                  <a:ln>
                    <a:solidFill>
                      <a:srgbClr val="FF4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 baseline="-25000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FF4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3B5E0B5A-6CA2-915B-BA9F-41E292E5E1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4440" y="5739435"/>
                    <a:ext cx="500458" cy="36298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FF40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>
                    <a:extLst>
                      <a:ext uri="{FF2B5EF4-FFF2-40B4-BE49-F238E27FC236}">
                        <a16:creationId xmlns:a16="http://schemas.microsoft.com/office/drawing/2014/main" id="{6396EAAD-ED85-ABB5-A7FA-FBCC4121AAB1}"/>
                      </a:ext>
                    </a:extLst>
                  </p:cNvPr>
                  <p:cNvSpPr txBox="1"/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noFill/>
                  <a:ln>
                    <a:solidFill>
                      <a:srgbClr val="FF40FF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baseline="-25000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FF4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4" name="TextBox 193">
                    <a:extLst>
                      <a:ext uri="{FF2B5EF4-FFF2-40B4-BE49-F238E27FC236}">
                        <a16:creationId xmlns:a16="http://schemas.microsoft.com/office/drawing/2014/main" id="{6396EAAD-ED85-ABB5-A7FA-FBCC4121AA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129"/>
                    </a:stretch>
                  </a:blipFill>
                  <a:ln>
                    <a:solidFill>
                      <a:srgbClr val="FF40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5" name="Left Bracket 194">
                <a:extLst>
                  <a:ext uri="{FF2B5EF4-FFF2-40B4-BE49-F238E27FC236}">
                    <a16:creationId xmlns:a16="http://schemas.microsoft.com/office/drawing/2014/main" id="{7859D5E5-C163-9D5B-E1ED-937CC75CB92E}"/>
                  </a:ext>
                </a:extLst>
              </p:cNvPr>
              <p:cNvSpPr/>
              <p:nvPr/>
            </p:nvSpPr>
            <p:spPr>
              <a:xfrm rot="16200000">
                <a:off x="3388171" y="5946289"/>
                <a:ext cx="123106" cy="542316"/>
              </a:xfrm>
              <a:prstGeom prst="leftBracket">
                <a:avLst/>
              </a:prstGeom>
              <a:ln>
                <a:solidFill>
                  <a:srgbClr val="FF4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FD216C94-B1B6-5A0E-489E-20B55CD21F4F}"/>
                </a:ext>
              </a:extLst>
            </p:cNvPr>
            <p:cNvGrpSpPr/>
            <p:nvPr/>
          </p:nvGrpSpPr>
          <p:grpSpPr>
            <a:xfrm>
              <a:off x="1674865" y="5606797"/>
              <a:ext cx="1153228" cy="539565"/>
              <a:chOff x="2844440" y="5739435"/>
              <a:chExt cx="1153228" cy="5395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852C0130-4174-8CD9-2129-7BCF24BE800E}"/>
                      </a:ext>
                    </a:extLst>
                  </p:cNvPr>
                  <p:cNvSpPr txBox="1"/>
                  <p:nvPr/>
                </p:nvSpPr>
                <p:spPr>
                  <a:xfrm>
                    <a:off x="2844440" y="5739435"/>
                    <a:ext cx="500458" cy="362984"/>
                  </a:xfrm>
                  <a:prstGeom prst="rect">
                    <a:avLst/>
                  </a:prstGeom>
                  <a:noFill/>
                  <a:ln>
                    <a:solidFill>
                      <a:srgbClr val="0432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 baseline="-25000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852C0130-4174-8CD9-2129-7BCF24BE8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4440" y="5739435"/>
                    <a:ext cx="500458" cy="36298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432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87700651-933F-4CC4-6D93-47D9BCDEC52A}"/>
                      </a:ext>
                    </a:extLst>
                  </p:cNvPr>
                  <p:cNvSpPr txBox="1"/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noFill/>
                  <a:ln>
                    <a:solidFill>
                      <a:srgbClr val="0432FF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baseline="-25000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87700651-933F-4CC4-6D93-47D9BCDEC5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2903"/>
                    </a:stretch>
                  </a:blipFill>
                  <a:ln>
                    <a:solidFill>
                      <a:srgbClr val="0432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Left Bracket 191">
                <a:extLst>
                  <a:ext uri="{FF2B5EF4-FFF2-40B4-BE49-F238E27FC236}">
                    <a16:creationId xmlns:a16="http://schemas.microsoft.com/office/drawing/2014/main" id="{2AAE104B-2651-F0ED-1500-8D1E7D4EF60E}"/>
                  </a:ext>
                </a:extLst>
              </p:cNvPr>
              <p:cNvSpPr/>
              <p:nvPr/>
            </p:nvSpPr>
            <p:spPr>
              <a:xfrm rot="16200000">
                <a:off x="3388171" y="5946289"/>
                <a:ext cx="123106" cy="542316"/>
              </a:xfrm>
              <a:prstGeom prst="leftBracket">
                <a:avLst/>
              </a:prstGeom>
              <a:ln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C19AB1D-4204-597B-209D-4CB526CF1FC9}"/>
                </a:ext>
              </a:extLst>
            </p:cNvPr>
            <p:cNvGrpSpPr/>
            <p:nvPr/>
          </p:nvGrpSpPr>
          <p:grpSpPr>
            <a:xfrm>
              <a:off x="3596249" y="5605617"/>
              <a:ext cx="1153228" cy="539565"/>
              <a:chOff x="2844440" y="5739435"/>
              <a:chExt cx="1153228" cy="5395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FE433A8C-D185-3C28-CF2F-37DB964843A7}"/>
                      </a:ext>
                    </a:extLst>
                  </p:cNvPr>
                  <p:cNvSpPr txBox="1"/>
                  <p:nvPr/>
                </p:nvSpPr>
                <p:spPr>
                  <a:xfrm>
                    <a:off x="2844440" y="5739435"/>
                    <a:ext cx="500458" cy="362984"/>
                  </a:xfrm>
                  <a:prstGeom prst="rect">
                    <a:avLst/>
                  </a:prstGeom>
                  <a:noFill/>
                  <a:ln>
                    <a:solidFill>
                      <a:srgbClr val="00FD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00FD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 baseline="-25000" dirty="0" smtClean="0">
                              <a:solidFill>
                                <a:srgbClr val="00FDF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00FD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FE433A8C-D185-3C28-CF2F-37DB964843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4440" y="5739435"/>
                    <a:ext cx="500458" cy="36298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00FD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3E0B01A5-C9AD-2A11-B663-61370E592A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noFill/>
                  <a:ln>
                    <a:solidFill>
                      <a:srgbClr val="00FDFF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00FD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solidFill>
                                <a:srgbClr val="00FD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baseline="-25000" dirty="0" smtClean="0">
                              <a:solidFill>
                                <a:srgbClr val="00FDF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00FD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3E0B01A5-C9AD-2A11-B663-61370E592A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2903"/>
                    </a:stretch>
                  </a:blipFill>
                  <a:ln>
                    <a:solidFill>
                      <a:srgbClr val="00FD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Left Bracket 188">
                <a:extLst>
                  <a:ext uri="{FF2B5EF4-FFF2-40B4-BE49-F238E27FC236}">
                    <a16:creationId xmlns:a16="http://schemas.microsoft.com/office/drawing/2014/main" id="{E5DAC8CE-7674-D9BD-BB26-4D0EC7B73FA3}"/>
                  </a:ext>
                </a:extLst>
              </p:cNvPr>
              <p:cNvSpPr/>
              <p:nvPr/>
            </p:nvSpPr>
            <p:spPr>
              <a:xfrm rot="16200000">
                <a:off x="3388171" y="5946289"/>
                <a:ext cx="123106" cy="542316"/>
              </a:xfrm>
              <a:prstGeom prst="leftBracket">
                <a:avLst/>
              </a:prstGeom>
              <a:ln>
                <a:solidFill>
                  <a:srgbClr val="00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39B0CCC-F272-FE62-F6A0-973C9B60EA0B}"/>
                </a:ext>
              </a:extLst>
            </p:cNvPr>
            <p:cNvGrpSpPr/>
            <p:nvPr/>
          </p:nvGrpSpPr>
          <p:grpSpPr>
            <a:xfrm>
              <a:off x="5143240" y="5605617"/>
              <a:ext cx="1153228" cy="539565"/>
              <a:chOff x="2844440" y="5739435"/>
              <a:chExt cx="1153228" cy="5395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CBD191A3-837D-2F38-C122-570B463DCC60}"/>
                      </a:ext>
                    </a:extLst>
                  </p:cNvPr>
                  <p:cNvSpPr txBox="1"/>
                  <p:nvPr/>
                </p:nvSpPr>
                <p:spPr>
                  <a:xfrm>
                    <a:off x="2844440" y="5739435"/>
                    <a:ext cx="508473" cy="362984"/>
                  </a:xfrm>
                  <a:prstGeom prst="rect">
                    <a:avLst/>
                  </a:prstGeom>
                  <a:noFill/>
                  <a:ln>
                    <a:solidFill>
                      <a:srgbClr val="FF93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 baseline="-25000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FF9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CBD191A3-837D-2F38-C122-570B463DCC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4440" y="5739435"/>
                    <a:ext cx="508473" cy="36298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rgbClr val="FF93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C8D46746-AB51-3525-08FE-9ACB539AF6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noFill/>
                  <a:ln>
                    <a:solidFill>
                      <a:srgbClr val="FF9300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𝒃𝒏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FF9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C8D46746-AB51-3525-08FE-9ACB539AF6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2903"/>
                    </a:stretch>
                  </a:blipFill>
                  <a:ln>
                    <a:solidFill>
                      <a:srgbClr val="FF93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6" name="Left Bracket 185">
                <a:extLst>
                  <a:ext uri="{FF2B5EF4-FFF2-40B4-BE49-F238E27FC236}">
                    <a16:creationId xmlns:a16="http://schemas.microsoft.com/office/drawing/2014/main" id="{E1DC600D-E3EE-9C13-4412-B598677F9D46}"/>
                  </a:ext>
                </a:extLst>
              </p:cNvPr>
              <p:cNvSpPr/>
              <p:nvPr/>
            </p:nvSpPr>
            <p:spPr>
              <a:xfrm rot="16200000">
                <a:off x="3388171" y="5946289"/>
                <a:ext cx="123106" cy="542316"/>
              </a:xfrm>
              <a:prstGeom prst="leftBracket">
                <a:avLst/>
              </a:prstGeom>
              <a:ln>
                <a:solidFill>
                  <a:srgbClr val="FF9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1A9F309F-BE74-5FCB-6203-8BE66DCABAAE}"/>
                </a:ext>
              </a:extLst>
            </p:cNvPr>
            <p:cNvCxnSpPr/>
            <p:nvPr/>
          </p:nvCxnSpPr>
          <p:spPr>
            <a:xfrm flipH="1">
              <a:off x="4143194" y="1536999"/>
              <a:ext cx="2731260" cy="0"/>
            </a:xfrm>
            <a:prstGeom prst="straightConnector1">
              <a:avLst/>
            </a:prstGeom>
            <a:ln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A09503-357E-5615-EC2B-55C330930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792" y="1668472"/>
              <a:ext cx="2519741" cy="12221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55861EA3-80D3-2A48-5D25-63167D1441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0752" y="1818831"/>
              <a:ext cx="2245521" cy="7986"/>
            </a:xfrm>
            <a:prstGeom prst="straightConnector1">
              <a:avLst/>
            </a:prstGeom>
            <a:ln>
              <a:solidFill>
                <a:srgbClr val="00FD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75361E7-18ED-9429-86F8-F3B11ADC10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2834" y="1991221"/>
              <a:ext cx="2018661" cy="8944"/>
            </a:xfrm>
            <a:prstGeom prst="straightConnector1">
              <a:avLst/>
            </a:prstGeom>
            <a:ln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9280349-7BFA-08FA-C499-36298698CA99}"/>
                </a:ext>
              </a:extLst>
            </p:cNvPr>
            <p:cNvSpPr/>
            <p:nvPr/>
          </p:nvSpPr>
          <p:spPr>
            <a:xfrm>
              <a:off x="1195609" y="3252942"/>
              <a:ext cx="1363488" cy="3312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10000"/>
                    </a:schemeClr>
                  </a:solidFill>
                </a:rPr>
                <a:t>Global Model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E98EBDD-0C65-37EE-5EAB-AB1E9299F624}"/>
                </a:ext>
              </a:extLst>
            </p:cNvPr>
            <p:cNvSpPr/>
            <p:nvPr/>
          </p:nvSpPr>
          <p:spPr>
            <a:xfrm>
              <a:off x="2625192" y="4470578"/>
              <a:ext cx="1381064" cy="280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10000"/>
                    </a:schemeClr>
                  </a:solidFill>
                </a:rPr>
                <a:t>Local Devices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44745A6-DCD9-4B82-A878-6EFB636949D6}"/>
                </a:ext>
              </a:extLst>
            </p:cNvPr>
            <p:cNvSpPr/>
            <p:nvPr/>
          </p:nvSpPr>
          <p:spPr>
            <a:xfrm>
              <a:off x="2329404" y="1127696"/>
              <a:ext cx="1935485" cy="287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10000"/>
                    </a:schemeClr>
                  </a:solidFill>
                </a:rPr>
                <a:t>Remote Aggregator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AB001832-2519-63F2-1001-19A6157BA7D6}"/>
                    </a:ext>
                  </a:extLst>
                </p:cNvPr>
                <p:cNvSpPr txBox="1"/>
                <p:nvPr/>
              </p:nvSpPr>
              <p:spPr>
                <a:xfrm>
                  <a:off x="1335291" y="2830135"/>
                  <a:ext cx="455573" cy="362984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AB001832-2519-63F2-1001-19A6157BA7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291" y="2830135"/>
                  <a:ext cx="455573" cy="36298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C41B6A1-1185-FF16-67A0-3E084A9B2218}"/>
                    </a:ext>
                  </a:extLst>
                </p:cNvPr>
                <p:cNvSpPr txBox="1"/>
                <p:nvPr/>
              </p:nvSpPr>
              <p:spPr>
                <a:xfrm>
                  <a:off x="1946203" y="2830135"/>
                  <a:ext cx="542316" cy="3693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C41B6A1-1185-FF16-67A0-3E084A9B2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203" y="2830135"/>
                  <a:ext cx="54231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728E379E-A87B-0294-8EA8-88F9FC4089EA}"/>
                </a:ext>
              </a:extLst>
            </p:cNvPr>
            <p:cNvSpPr/>
            <p:nvPr/>
          </p:nvSpPr>
          <p:spPr>
            <a:xfrm>
              <a:off x="240773" y="1111777"/>
              <a:ext cx="1195448" cy="579359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Federated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0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FF41-9724-9841-A817-CD116657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Methodology</a:t>
            </a:r>
            <a:br>
              <a:rPr lang="en-US" dirty="0"/>
            </a:br>
            <a:r>
              <a:rPr lang="en-US" sz="2200" dirty="0"/>
              <a:t>Algorithm Design: DP-Exploited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0EB4E-F0DD-C69F-D876-C3D5C049A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2" t="68207" r="9210" b="3243"/>
          <a:stretch/>
        </p:blipFill>
        <p:spPr>
          <a:xfrm>
            <a:off x="7303928" y="4659324"/>
            <a:ext cx="4812430" cy="20476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CEDC2D1-ACB6-F67B-2FD2-4A0F023C2112}"/>
              </a:ext>
            </a:extLst>
          </p:cNvPr>
          <p:cNvGrpSpPr>
            <a:grpSpLocks noChangeAspect="1"/>
          </p:cNvGrpSpPr>
          <p:nvPr/>
        </p:nvGrpSpPr>
        <p:grpSpPr>
          <a:xfrm>
            <a:off x="9751181" y="2899422"/>
            <a:ext cx="2194560" cy="435564"/>
            <a:chOff x="7362092" y="2337611"/>
            <a:chExt cx="2674718" cy="5308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77A9CD-9535-0782-DDA1-DDE7487F6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2092" y="2337611"/>
              <a:ext cx="2674718" cy="53086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F173A7-08B1-D827-A168-721DA1D2DB48}"/>
                </a:ext>
              </a:extLst>
            </p:cNvPr>
            <p:cNvSpPr/>
            <p:nvPr/>
          </p:nvSpPr>
          <p:spPr>
            <a:xfrm>
              <a:off x="7830771" y="2801162"/>
              <a:ext cx="2180954" cy="6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D0BD05-A913-3E01-A591-C1B9CE4E23FF}"/>
              </a:ext>
            </a:extLst>
          </p:cNvPr>
          <p:cNvGrpSpPr>
            <a:grpSpLocks noChangeAspect="1"/>
          </p:cNvGrpSpPr>
          <p:nvPr/>
        </p:nvGrpSpPr>
        <p:grpSpPr>
          <a:xfrm>
            <a:off x="9659741" y="2206961"/>
            <a:ext cx="2286000" cy="369792"/>
            <a:chOff x="7362092" y="3119120"/>
            <a:chExt cx="3140364" cy="508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40C3CFC-4262-BDCF-DD48-C6D5AAE9DF16}"/>
                </a:ext>
              </a:extLst>
            </p:cNvPr>
            <p:cNvGrpSpPr/>
            <p:nvPr/>
          </p:nvGrpSpPr>
          <p:grpSpPr>
            <a:xfrm>
              <a:off x="7362092" y="3119120"/>
              <a:ext cx="3140364" cy="508000"/>
              <a:chOff x="7362092" y="3119120"/>
              <a:chExt cx="3140364" cy="50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6AAB6C3-F97C-D774-69B2-EC3B32891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2092" y="3119120"/>
                <a:ext cx="3140364" cy="50800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9DC8FC-C053-3A32-69AD-B4A5487D82E9}"/>
                  </a:ext>
                </a:extLst>
              </p:cNvPr>
              <p:cNvSpPr/>
              <p:nvPr/>
            </p:nvSpPr>
            <p:spPr>
              <a:xfrm>
                <a:off x="8699451" y="3119120"/>
                <a:ext cx="1312274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DDC131-BF11-A115-13E6-0992832FE1C3}"/>
                </a:ext>
              </a:extLst>
            </p:cNvPr>
            <p:cNvSpPr/>
            <p:nvPr/>
          </p:nvSpPr>
          <p:spPr>
            <a:xfrm rot="5400000" flipV="1">
              <a:off x="10308219" y="3432883"/>
              <a:ext cx="34275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20826-FAEB-C230-763A-852F833640A1}"/>
              </a:ext>
            </a:extLst>
          </p:cNvPr>
          <p:cNvGrpSpPr/>
          <p:nvPr/>
        </p:nvGrpSpPr>
        <p:grpSpPr>
          <a:xfrm>
            <a:off x="0" y="993321"/>
            <a:ext cx="7713065" cy="5864679"/>
            <a:chOff x="2535822" y="842030"/>
            <a:chExt cx="7713065" cy="5864679"/>
          </a:xfrm>
        </p:grpSpPr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FEDD69B-9838-553D-4CAC-9E51BFC5E435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rot="5400000" flipH="1" flipV="1">
              <a:off x="5885240" y="2922553"/>
              <a:ext cx="4321806" cy="2324740"/>
            </a:xfrm>
            <a:prstGeom prst="bentConnector3">
              <a:avLst>
                <a:gd name="adj1" fmla="val -4760"/>
              </a:avLst>
            </a:prstGeom>
            <a:ln>
              <a:solidFill>
                <a:srgbClr val="00FD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757F1E-408C-EA04-5203-D9B4D3EB5A61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rot="5400000" flipH="1" flipV="1">
              <a:off x="4950874" y="1794090"/>
              <a:ext cx="4464430" cy="4441401"/>
            </a:xfrm>
            <a:prstGeom prst="bentConnector3">
              <a:avLst>
                <a:gd name="adj1" fmla="val -7833"/>
              </a:avLst>
            </a:prstGeom>
            <a:ln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7952D03F-8F74-4BC8-1D20-8385CDEB6670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rot="5400000" flipH="1" flipV="1">
              <a:off x="4234321" y="925901"/>
              <a:ext cx="4594006" cy="6050740"/>
            </a:xfrm>
            <a:prstGeom prst="bentConnector4">
              <a:avLst>
                <a:gd name="adj1" fmla="val -10374"/>
                <a:gd name="adj2" fmla="val 99944"/>
              </a:avLst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3C496718-104B-C05E-8C03-1874B70607C8}"/>
                </a:ext>
              </a:extLst>
            </p:cNvPr>
            <p:cNvCxnSpPr>
              <a:cxnSpLocks/>
              <a:stCxn id="61" idx="1"/>
            </p:cNvCxnSpPr>
            <p:nvPr/>
          </p:nvCxnSpPr>
          <p:spPr>
            <a:xfrm rot="5400000" flipH="1" flipV="1">
              <a:off x="6652183" y="3854390"/>
              <a:ext cx="4170016" cy="612855"/>
            </a:xfrm>
            <a:prstGeom prst="bentConnector3">
              <a:avLst>
                <a:gd name="adj1" fmla="val -2491"/>
              </a:avLst>
            </a:prstGeom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2CCC4C7-9FF7-6028-B4B9-3377F6057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801" t="11264" r="10564" b="12577"/>
            <a:stretch/>
          </p:blipFill>
          <p:spPr>
            <a:xfrm>
              <a:off x="5060893" y="1459470"/>
              <a:ext cx="1697726" cy="1630921"/>
            </a:xfrm>
            <a:prstGeom prst="rect">
              <a:avLst/>
            </a:prstGeom>
          </p:spPr>
        </p:pic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DD06CD11-312A-7E6B-B181-C788180A0D47}"/>
                </a:ext>
              </a:extLst>
            </p:cNvPr>
            <p:cNvCxnSpPr>
              <a:cxnSpLocks/>
              <a:stCxn id="23" idx="2"/>
              <a:endCxn id="69" idx="0"/>
            </p:cNvCxnSpPr>
            <p:nvPr/>
          </p:nvCxnSpPr>
          <p:spPr>
            <a:xfrm rot="5400000">
              <a:off x="3804787" y="2791558"/>
              <a:ext cx="1806136" cy="2403802"/>
            </a:xfrm>
            <a:prstGeom prst="curvedConnector3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13F689BA-3EF8-9D5F-1884-FBB1DAD81C73}"/>
                </a:ext>
              </a:extLst>
            </p:cNvPr>
            <p:cNvCxnSpPr>
              <a:cxnSpLocks/>
              <a:stCxn id="23" idx="2"/>
              <a:endCxn id="70" idx="0"/>
            </p:cNvCxnSpPr>
            <p:nvPr/>
          </p:nvCxnSpPr>
          <p:spPr>
            <a:xfrm rot="5400000">
              <a:off x="4524914" y="3513885"/>
              <a:ext cx="1808336" cy="96134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79D4BE0-4674-CDBB-0680-ED9ABE64F934}"/>
                </a:ext>
              </a:extLst>
            </p:cNvPr>
            <p:cNvCxnSpPr>
              <a:cxnSpLocks/>
              <a:stCxn id="23" idx="2"/>
              <a:endCxn id="71" idx="0"/>
            </p:cNvCxnSpPr>
            <p:nvPr/>
          </p:nvCxnSpPr>
          <p:spPr>
            <a:xfrm rot="16200000" flipH="1">
              <a:off x="5470704" y="3529442"/>
              <a:ext cx="1808336" cy="93023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3D85DB9A-F286-28D2-4F8B-576CE05F2958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 rot="16200000" flipH="1">
              <a:off x="6246108" y="2754038"/>
              <a:ext cx="1808335" cy="248103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01EF3B-E984-65F3-62D7-92B912B150BD}"/>
                </a:ext>
              </a:extLst>
            </p:cNvPr>
            <p:cNvGrpSpPr/>
            <p:nvPr/>
          </p:nvGrpSpPr>
          <p:grpSpPr>
            <a:xfrm>
              <a:off x="3234796" y="4896527"/>
              <a:ext cx="5438980" cy="817078"/>
              <a:chOff x="2538023" y="4989247"/>
              <a:chExt cx="5438980" cy="817078"/>
            </a:xfrm>
          </p:grpSpPr>
          <p:pic>
            <p:nvPicPr>
              <p:cNvPr id="69" name="Picture 6" descr="Smart meter icon illustration vector - Stock Illustration [61553805] - PIXTA">
                <a:extLst>
                  <a:ext uri="{FF2B5EF4-FFF2-40B4-BE49-F238E27FC236}">
                    <a16:creationId xmlns:a16="http://schemas.microsoft.com/office/drawing/2014/main" id="{4534ADF5-497F-79A9-FE1E-2CAB0C6DA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84"/>
              <a:stretch/>
            </p:blipFill>
            <p:spPr bwMode="auto">
              <a:xfrm>
                <a:off x="2538023" y="4989247"/>
                <a:ext cx="542316" cy="812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12" descr="Goodbye Digital Meters and Hello to Smart Meters – Reap the benefits of  Advanced Metering Infrastructure (AMI)">
                <a:extLst>
                  <a:ext uri="{FF2B5EF4-FFF2-40B4-BE49-F238E27FC236}">
                    <a16:creationId xmlns:a16="http://schemas.microsoft.com/office/drawing/2014/main" id="{F49413ED-A943-F330-7D36-2BA7D8194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06" t="14341" r="17334" b="15376"/>
              <a:stretch/>
            </p:blipFill>
            <p:spPr bwMode="auto">
              <a:xfrm>
                <a:off x="3895772" y="4991447"/>
                <a:ext cx="711726" cy="701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8" descr="Smart Meter Icon Illustration Vector Royalty Free Cliparts, Vectors, And  Stock Illustration. Image 138330624.">
                <a:extLst>
                  <a:ext uri="{FF2B5EF4-FFF2-40B4-BE49-F238E27FC236}">
                    <a16:creationId xmlns:a16="http://schemas.microsoft.com/office/drawing/2014/main" id="{ED6B12B6-7A51-7957-9DB6-97796E8FB4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3606" y="4991447"/>
                <a:ext cx="659219" cy="814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71" descr="Smart meter icon illustration vector - Stock Illustration [61553805] - PIXTA">
                <a:extLst>
                  <a:ext uri="{FF2B5EF4-FFF2-40B4-BE49-F238E27FC236}">
                    <a16:creationId xmlns:a16="http://schemas.microsoft.com/office/drawing/2014/main" id="{13E18277-A8CE-CE02-8F3D-F61F1674D3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84"/>
              <a:stretch/>
            </p:blipFill>
            <p:spPr bwMode="auto">
              <a:xfrm>
                <a:off x="7411040" y="4991446"/>
                <a:ext cx="565963" cy="814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4" descr="vertical four dots | Times New Roman, Regular @ Graphemica">
                <a:extLst>
                  <a:ext uri="{FF2B5EF4-FFF2-40B4-BE49-F238E27FC236}">
                    <a16:creationId xmlns:a16="http://schemas.microsoft.com/office/drawing/2014/main" id="{C76DB38B-F9CD-4995-217B-AA8124CBAB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96" t="24373" r="42587" b="22474"/>
              <a:stretch/>
            </p:blipFill>
            <p:spPr bwMode="auto">
              <a:xfrm rot="5400000">
                <a:off x="6872630" y="5179479"/>
                <a:ext cx="138603" cy="565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8" descr="Build Your First Neural Network: Part 1 | TheSharperDev">
              <a:extLst>
                <a:ext uri="{FF2B5EF4-FFF2-40B4-BE49-F238E27FC236}">
                  <a16:creationId xmlns:a16="http://schemas.microsoft.com/office/drawing/2014/main" id="{7C4955D0-5EE8-9C39-4951-D4BCC30AB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716" y="3058206"/>
              <a:ext cx="1026626" cy="73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3400D2D-996C-7EB6-6FE0-018A05A505E5}"/>
                </a:ext>
              </a:extLst>
            </p:cNvPr>
            <p:cNvGrpSpPr/>
            <p:nvPr/>
          </p:nvGrpSpPr>
          <p:grpSpPr>
            <a:xfrm>
              <a:off x="2535822" y="5706261"/>
              <a:ext cx="1518076" cy="542013"/>
              <a:chOff x="2479592" y="5736987"/>
              <a:chExt cx="1518076" cy="542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528A3B9-3B98-E807-0F6A-FF0AEC042D2C}"/>
                      </a:ext>
                    </a:extLst>
                  </p:cNvPr>
                  <p:cNvSpPr txBox="1"/>
                  <p:nvPr/>
                </p:nvSpPr>
                <p:spPr>
                  <a:xfrm>
                    <a:off x="2479592" y="5736987"/>
                    <a:ext cx="941219" cy="369332"/>
                  </a:xfrm>
                  <a:prstGeom prst="rect">
                    <a:avLst/>
                  </a:prstGeom>
                  <a:noFill/>
                  <a:ln>
                    <a:solidFill>
                      <a:srgbClr val="FF4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oMath>
                      </m:oMathPara>
                    </a14:m>
                    <a:endParaRPr lang="en-US" dirty="0">
                      <a:solidFill>
                        <a:srgbClr val="FF4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528A3B9-3B98-E807-0F6A-FF0AEC042D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9592" y="5736987"/>
                    <a:ext cx="94121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9677"/>
                    </a:stretch>
                  </a:blipFill>
                  <a:ln>
                    <a:solidFill>
                      <a:srgbClr val="FF40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091CE51-FF96-1044-841C-48335BF5494C}"/>
                      </a:ext>
                    </a:extLst>
                  </p:cNvPr>
                  <p:cNvSpPr txBox="1"/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noFill/>
                  <a:ln>
                    <a:solidFill>
                      <a:srgbClr val="FF40FF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baseline="-25000" dirty="0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FF4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091CE51-FF96-1044-841C-48335BF54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2500"/>
                    </a:stretch>
                  </a:blipFill>
                  <a:ln>
                    <a:solidFill>
                      <a:srgbClr val="FF40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" name="Left Bracket 67">
                <a:extLst>
                  <a:ext uri="{FF2B5EF4-FFF2-40B4-BE49-F238E27FC236}">
                    <a16:creationId xmlns:a16="http://schemas.microsoft.com/office/drawing/2014/main" id="{D901E6E1-7E94-767F-4660-3F7DDE21A234}"/>
                  </a:ext>
                </a:extLst>
              </p:cNvPr>
              <p:cNvSpPr/>
              <p:nvPr/>
            </p:nvSpPr>
            <p:spPr>
              <a:xfrm rot="16200000">
                <a:off x="3388171" y="5946289"/>
                <a:ext cx="123106" cy="542316"/>
              </a:xfrm>
              <a:prstGeom prst="leftBracket">
                <a:avLst/>
              </a:prstGeom>
              <a:ln>
                <a:solidFill>
                  <a:srgbClr val="FF4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60D419-F3EB-CD43-89B0-4F95F83D0962}"/>
                </a:ext>
              </a:extLst>
            </p:cNvPr>
            <p:cNvGrpSpPr/>
            <p:nvPr/>
          </p:nvGrpSpPr>
          <p:grpSpPr>
            <a:xfrm>
              <a:off x="4691231" y="5706261"/>
              <a:ext cx="956291" cy="540745"/>
              <a:chOff x="3178566" y="5738255"/>
              <a:chExt cx="956291" cy="5407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2F2662-928E-54CF-2C24-FB5859C66A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92541" y="5738255"/>
                    <a:ext cx="542316" cy="369332"/>
                  </a:xfrm>
                  <a:prstGeom prst="rect">
                    <a:avLst/>
                  </a:prstGeom>
                  <a:noFill/>
                  <a:ln>
                    <a:solidFill>
                      <a:srgbClr val="0432FF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baseline="-25000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2F2662-928E-54CF-2C24-FB5859C66A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541" y="5738255"/>
                    <a:ext cx="54231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2903"/>
                    </a:stretch>
                  </a:blipFill>
                  <a:ln>
                    <a:solidFill>
                      <a:srgbClr val="0432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Left Bracket 64">
                <a:extLst>
                  <a:ext uri="{FF2B5EF4-FFF2-40B4-BE49-F238E27FC236}">
                    <a16:creationId xmlns:a16="http://schemas.microsoft.com/office/drawing/2014/main" id="{27AD9798-0DF1-9D19-80FD-A74DF1E7EFA5}"/>
                  </a:ext>
                </a:extLst>
              </p:cNvPr>
              <p:cNvSpPr/>
              <p:nvPr/>
            </p:nvSpPr>
            <p:spPr>
              <a:xfrm rot="16200000">
                <a:off x="3388171" y="5946289"/>
                <a:ext cx="123106" cy="542316"/>
              </a:xfrm>
              <a:prstGeom prst="leftBracket">
                <a:avLst/>
              </a:prstGeom>
              <a:ln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E71C37-DFAB-EAEC-4E1F-7AA6F1375865}"/>
                </a:ext>
              </a:extLst>
            </p:cNvPr>
            <p:cNvGrpSpPr/>
            <p:nvPr/>
          </p:nvGrpSpPr>
          <p:grpSpPr>
            <a:xfrm>
              <a:off x="6612615" y="5706261"/>
              <a:ext cx="819102" cy="539565"/>
              <a:chOff x="3178566" y="5739435"/>
              <a:chExt cx="819102" cy="5395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4C768A0-1D38-2E15-CB34-14D04E54C0BF}"/>
                      </a:ext>
                    </a:extLst>
                  </p:cNvPr>
                  <p:cNvSpPr txBox="1"/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noFill/>
                  <a:ln>
                    <a:solidFill>
                      <a:srgbClr val="00FDFF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00FD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solidFill>
                                <a:srgbClr val="00FD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baseline="-25000" dirty="0" smtClean="0">
                              <a:solidFill>
                                <a:srgbClr val="00FDF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00FD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4C768A0-1D38-2E15-CB34-14D04E54C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2903"/>
                    </a:stretch>
                  </a:blipFill>
                  <a:ln>
                    <a:solidFill>
                      <a:srgbClr val="00FD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Left Bracket 62">
                <a:extLst>
                  <a:ext uri="{FF2B5EF4-FFF2-40B4-BE49-F238E27FC236}">
                    <a16:creationId xmlns:a16="http://schemas.microsoft.com/office/drawing/2014/main" id="{46B58B26-2962-9A6D-FA76-11958EE18AA1}"/>
                  </a:ext>
                </a:extLst>
              </p:cNvPr>
              <p:cNvSpPr/>
              <p:nvPr/>
            </p:nvSpPr>
            <p:spPr>
              <a:xfrm rot="16200000">
                <a:off x="3388171" y="5946289"/>
                <a:ext cx="123106" cy="542316"/>
              </a:xfrm>
              <a:prstGeom prst="leftBracket">
                <a:avLst/>
              </a:prstGeom>
              <a:ln>
                <a:solidFill>
                  <a:srgbClr val="00FD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8B547F-5C7D-257D-2034-D230C699BE81}"/>
                </a:ext>
              </a:extLst>
            </p:cNvPr>
            <p:cNvGrpSpPr/>
            <p:nvPr/>
          </p:nvGrpSpPr>
          <p:grpSpPr>
            <a:xfrm>
              <a:off x="8159606" y="5706261"/>
              <a:ext cx="819102" cy="539565"/>
              <a:chOff x="3178566" y="5739435"/>
              <a:chExt cx="819102" cy="5395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3BFB386-46D5-6CB6-F5F7-4A7F069F07E7}"/>
                      </a:ext>
                    </a:extLst>
                  </p:cNvPr>
                  <p:cNvSpPr txBox="1"/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noFill/>
                  <a:ln>
                    <a:solidFill>
                      <a:srgbClr val="FF9300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𝒃𝒏</m:t>
                          </m:r>
                        </m:oMath>
                      </m:oMathPara>
                    </a14:m>
                    <a:endParaRPr lang="en-US" b="1" baseline="-25000" dirty="0">
                      <a:solidFill>
                        <a:srgbClr val="FF93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3BFB386-46D5-6CB6-F5F7-4A7F069F07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5352" y="5739435"/>
                    <a:ext cx="542316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2903"/>
                    </a:stretch>
                  </a:blipFill>
                  <a:ln>
                    <a:solidFill>
                      <a:srgbClr val="FF93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Left Bracket 60">
                <a:extLst>
                  <a:ext uri="{FF2B5EF4-FFF2-40B4-BE49-F238E27FC236}">
                    <a16:creationId xmlns:a16="http://schemas.microsoft.com/office/drawing/2014/main" id="{BC181A9F-3538-C291-35C1-57BA80BFB3E2}"/>
                  </a:ext>
                </a:extLst>
              </p:cNvPr>
              <p:cNvSpPr/>
              <p:nvPr/>
            </p:nvSpPr>
            <p:spPr>
              <a:xfrm rot="16200000">
                <a:off x="3388171" y="5946289"/>
                <a:ext cx="123106" cy="542316"/>
              </a:xfrm>
              <a:prstGeom prst="leftBracket">
                <a:avLst/>
              </a:prstGeom>
              <a:ln>
                <a:solidFill>
                  <a:srgbClr val="FF9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DBFD8E0-6F3B-9F0B-F643-9D2978108DCD}"/>
                </a:ext>
              </a:extLst>
            </p:cNvPr>
            <p:cNvCxnSpPr/>
            <p:nvPr/>
          </p:nvCxnSpPr>
          <p:spPr>
            <a:xfrm flipH="1">
              <a:off x="6825434" y="1637643"/>
              <a:ext cx="2731260" cy="0"/>
            </a:xfrm>
            <a:prstGeom prst="straightConnector1">
              <a:avLst/>
            </a:prstGeom>
            <a:ln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E36B4D9-A3A4-370A-BAD6-84F41AA26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2032" y="1769116"/>
              <a:ext cx="2519741" cy="12221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A4426E2-9340-0B95-53AE-6D493F3891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2992" y="1919475"/>
              <a:ext cx="2245521" cy="7986"/>
            </a:xfrm>
            <a:prstGeom prst="straightConnector1">
              <a:avLst/>
            </a:prstGeom>
            <a:ln>
              <a:solidFill>
                <a:srgbClr val="00FD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D80672C-CF31-EC9B-46CF-C264EC828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5074" y="2091865"/>
              <a:ext cx="2018661" cy="8944"/>
            </a:xfrm>
            <a:prstGeom prst="straightConnector1">
              <a:avLst/>
            </a:prstGeom>
            <a:ln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6" descr="Cyber Attack Preparedness | readydc">
              <a:extLst>
                <a:ext uri="{FF2B5EF4-FFF2-40B4-BE49-F238E27FC236}">
                  <a16:creationId xmlns:a16="http://schemas.microsoft.com/office/drawing/2014/main" id="{2B4D86EB-1212-A74B-1609-1FFC15DB6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6" y="1371120"/>
              <a:ext cx="1281072" cy="1281072"/>
            </a:xfrm>
            <a:prstGeom prst="rect">
              <a:avLst/>
            </a:prstGeom>
            <a:noFill/>
            <a:ln w="19050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646DA23-D0AA-16B5-8E2B-4AB3EFF6E8A4}"/>
                </a:ext>
              </a:extLst>
            </p:cNvPr>
            <p:cNvSpPr/>
            <p:nvPr/>
          </p:nvSpPr>
          <p:spPr>
            <a:xfrm>
              <a:off x="8622706" y="2726212"/>
              <a:ext cx="1303831" cy="273848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Adversary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CC85E1-123D-5DC1-A5B6-C9D0B3CB9CB5}"/>
                </a:ext>
              </a:extLst>
            </p:cNvPr>
            <p:cNvSpPr/>
            <p:nvPr/>
          </p:nvSpPr>
          <p:spPr>
            <a:xfrm>
              <a:off x="6378541" y="3535427"/>
              <a:ext cx="1363488" cy="3312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10000"/>
                    </a:schemeClr>
                  </a:solidFill>
                </a:rPr>
                <a:t>Global Model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44FDE4-2D00-9F93-03FC-F4B7010F0FC6}"/>
                </a:ext>
              </a:extLst>
            </p:cNvPr>
            <p:cNvSpPr/>
            <p:nvPr/>
          </p:nvSpPr>
          <p:spPr>
            <a:xfrm>
              <a:off x="5307432" y="4571222"/>
              <a:ext cx="1381064" cy="2803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10000"/>
                    </a:schemeClr>
                  </a:solidFill>
                </a:rPr>
                <a:t>Local Devices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01B19CD-D1D1-61C5-EADD-B5BF9E8F4889}"/>
                </a:ext>
              </a:extLst>
            </p:cNvPr>
            <p:cNvSpPr/>
            <p:nvPr/>
          </p:nvSpPr>
          <p:spPr>
            <a:xfrm>
              <a:off x="5011644" y="1228340"/>
              <a:ext cx="1935485" cy="287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6">
                      <a:lumMod val="10000"/>
                    </a:schemeClr>
                  </a:solidFill>
                </a:rPr>
                <a:t>Remote Aggregator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DFF7E96-9CCD-CAED-7985-CF77B9BA3E74}"/>
                    </a:ext>
                  </a:extLst>
                </p:cNvPr>
                <p:cNvSpPr txBox="1"/>
                <p:nvPr/>
              </p:nvSpPr>
              <p:spPr>
                <a:xfrm>
                  <a:off x="6518223" y="3112620"/>
                  <a:ext cx="455573" cy="362984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DFF7E96-9CCD-CAED-7985-CF77B9BA3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8223" y="3112620"/>
                  <a:ext cx="455573" cy="36298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F088ACD-9F43-0A0A-DCA8-443FC8423F35}"/>
                    </a:ext>
                  </a:extLst>
                </p:cNvPr>
                <p:cNvSpPr txBox="1"/>
                <p:nvPr/>
              </p:nvSpPr>
              <p:spPr>
                <a:xfrm>
                  <a:off x="7129135" y="3112620"/>
                  <a:ext cx="542316" cy="3693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F088ACD-9F43-0A0A-DCA8-443FC8423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135" y="3112620"/>
                  <a:ext cx="54231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42EBC922-7499-B221-E491-202618B91174}"/>
                </a:ext>
              </a:extLst>
            </p:cNvPr>
            <p:cNvSpPr/>
            <p:nvPr/>
          </p:nvSpPr>
          <p:spPr>
            <a:xfrm>
              <a:off x="2923013" y="1212421"/>
              <a:ext cx="1195448" cy="579359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Federated Learning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574EF10-CD1D-725B-FAEB-0C99853F6F4C}"/>
                    </a:ext>
                  </a:extLst>
                </p:cNvPr>
                <p:cNvSpPr txBox="1"/>
                <p:nvPr/>
              </p:nvSpPr>
              <p:spPr>
                <a:xfrm>
                  <a:off x="4120204" y="5706261"/>
                  <a:ext cx="941220" cy="369332"/>
                </a:xfrm>
                <a:prstGeom prst="rect">
                  <a:avLst/>
                </a:prstGeom>
                <a:noFill/>
                <a:ln>
                  <a:solidFill>
                    <a:srgbClr val="0432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574EF10-CD1D-725B-FAEB-0C99853F6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0204" y="5706261"/>
                  <a:ext cx="941220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9677"/>
                  </a:stretch>
                </a:blipFill>
                <a:ln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F14899-9149-B00A-E958-02F417739FCC}"/>
                    </a:ext>
                  </a:extLst>
                </p:cNvPr>
                <p:cNvSpPr txBox="1"/>
                <p:nvPr/>
              </p:nvSpPr>
              <p:spPr>
                <a:xfrm>
                  <a:off x="5905351" y="5706261"/>
                  <a:ext cx="944746" cy="369332"/>
                </a:xfrm>
                <a:prstGeom prst="rect">
                  <a:avLst/>
                </a:prstGeom>
                <a:noFill/>
                <a:ln>
                  <a:solidFill>
                    <a:srgbClr val="00FD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00FD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00FD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FDFF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FD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rgbClr val="00FD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dirty="0">
                    <a:solidFill>
                      <a:srgbClr val="00FD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F14899-9149-B00A-E958-02F417739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351" y="5706261"/>
                  <a:ext cx="944746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9677"/>
                  </a:stretch>
                </a:blipFill>
                <a:ln>
                  <a:solidFill>
                    <a:srgbClr val="00FD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594502-FD9A-C41B-C560-759217883B19}"/>
                    </a:ext>
                  </a:extLst>
                </p:cNvPr>
                <p:cNvSpPr txBox="1"/>
                <p:nvPr/>
              </p:nvSpPr>
              <p:spPr>
                <a:xfrm>
                  <a:off x="7459827" y="5706261"/>
                  <a:ext cx="952760" cy="369332"/>
                </a:xfrm>
                <a:prstGeom prst="rect">
                  <a:avLst/>
                </a:prstGeom>
                <a:noFill/>
                <a:ln>
                  <a:solidFill>
                    <a:srgbClr val="FF93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dirty="0">
                    <a:solidFill>
                      <a:srgbClr val="FF93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594502-FD9A-C41B-C560-759217883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9827" y="5706261"/>
                  <a:ext cx="952760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9677"/>
                  </a:stretch>
                </a:blipFill>
                <a:ln>
                  <a:solidFill>
                    <a:srgbClr val="FF93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EA48216-DB9A-19FC-E5A8-50490C2225F0}"/>
                    </a:ext>
                  </a:extLst>
                </p:cNvPr>
                <p:cNvSpPr txBox="1"/>
                <p:nvPr/>
              </p:nvSpPr>
              <p:spPr>
                <a:xfrm>
                  <a:off x="8484921" y="943088"/>
                  <a:ext cx="1681871" cy="398314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bSup>
                        <m: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bSup>
                          <m:sSub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  <m: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EA48216-DB9A-19FC-E5A8-50490C222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4921" y="943088"/>
                  <a:ext cx="1681871" cy="398314"/>
                </a:xfrm>
                <a:prstGeom prst="rect">
                  <a:avLst/>
                </a:prstGeom>
                <a:blipFill>
                  <a:blip r:embed="rId22"/>
                  <a:stretch>
                    <a:fillRect b="-2941"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E356C32-90AD-9E87-E963-C2DF99BB8E4C}"/>
                    </a:ext>
                  </a:extLst>
                </p:cNvPr>
                <p:cNvSpPr txBox="1"/>
                <p:nvPr/>
              </p:nvSpPr>
              <p:spPr>
                <a:xfrm>
                  <a:off x="3510567" y="6314037"/>
                  <a:ext cx="542071" cy="392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dirty="0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dirty="0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oMath>
                    </m:oMathPara>
                  </a14:m>
                  <a:endParaRPr lang="en-US" b="1" dirty="0">
                    <a:solidFill>
                      <a:srgbClr val="FF4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E356C32-90AD-9E87-E963-C2DF99BB8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567" y="6314037"/>
                  <a:ext cx="542071" cy="392672"/>
                </a:xfrm>
                <a:prstGeom prst="rect">
                  <a:avLst/>
                </a:prstGeom>
                <a:blipFill>
                  <a:blip r:embed="rId23"/>
                  <a:stretch>
                    <a:fillRect b="-32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295F873-2551-ADA0-47AC-3F47DB733CBD}"/>
                    </a:ext>
                  </a:extLst>
                </p:cNvPr>
                <p:cNvSpPr txBox="1"/>
                <p:nvPr/>
              </p:nvSpPr>
              <p:spPr>
                <a:xfrm>
                  <a:off x="4959526" y="6237050"/>
                  <a:ext cx="542071" cy="3926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i="1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oMath>
                    </m:oMathPara>
                  </a14:m>
                  <a:endParaRPr lang="en-US" b="1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295F873-2551-ADA0-47AC-3F47DB733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9526" y="6237050"/>
                  <a:ext cx="542071" cy="392672"/>
                </a:xfrm>
                <a:prstGeom prst="rect">
                  <a:avLst/>
                </a:prstGeom>
                <a:blipFill>
                  <a:blip r:embed="rId24"/>
                  <a:stretch>
                    <a:fillRect b="-32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2692EB-8315-145D-8C0E-ECE27C4840CC}"/>
                    </a:ext>
                  </a:extLst>
                </p:cNvPr>
                <p:cNvSpPr txBox="1"/>
                <p:nvPr/>
              </p:nvSpPr>
              <p:spPr>
                <a:xfrm>
                  <a:off x="7015699" y="6129371"/>
                  <a:ext cx="542071" cy="3940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dirty="0" smtClean="0">
                                <a:solidFill>
                                  <a:srgbClr val="00FD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 smtClean="0">
                                <a:solidFill>
                                  <a:srgbClr val="00FD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FDFF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b="1" i="1" dirty="0" smtClean="0">
                                <a:solidFill>
                                  <a:srgbClr val="00FDFF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oMath>
                    </m:oMathPara>
                  </a14:m>
                  <a:endParaRPr lang="en-US" b="1" dirty="0">
                    <a:solidFill>
                      <a:srgbClr val="00FD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2692EB-8315-145D-8C0E-ECE27C484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699" y="6129371"/>
                  <a:ext cx="542071" cy="394019"/>
                </a:xfrm>
                <a:prstGeom prst="rect">
                  <a:avLst/>
                </a:prstGeom>
                <a:blipFill>
                  <a:blip r:embed="rId25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8600-C26D-D276-CF78-B404BDEF741C}"/>
                    </a:ext>
                  </a:extLst>
                </p:cNvPr>
                <p:cNvSpPr txBox="1"/>
                <p:nvPr/>
              </p:nvSpPr>
              <p:spPr>
                <a:xfrm>
                  <a:off x="8600669" y="6009602"/>
                  <a:ext cx="548483" cy="3797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p>
                        </m:sSubSup>
                      </m:oMath>
                    </m:oMathPara>
                  </a14:m>
                  <a:endParaRPr lang="en-US" b="1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8600-C26D-D276-CF78-B404BDEF7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669" y="6009602"/>
                  <a:ext cx="548483" cy="37978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F706EB1B-3CA3-095A-72BA-B8BCEC8BDA13}"/>
                    </a:ext>
                  </a:extLst>
                </p:cNvPr>
                <p:cNvSpPr/>
                <p:nvPr/>
              </p:nvSpPr>
              <p:spPr>
                <a:xfrm>
                  <a:off x="7638704" y="1535373"/>
                  <a:ext cx="695249" cy="66133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6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6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6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6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bSup>
                      </m:oMath>
                    </m:oMathPara>
                  </a14:m>
                  <a:endParaRPr lang="en-US" b="1" dirty="0">
                    <a:solidFill>
                      <a:schemeClr val="accent6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F706EB1B-3CA3-095A-72BA-B8BCEC8BD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704" y="1535373"/>
                  <a:ext cx="695249" cy="661333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62B927B-2C26-F9C0-3510-B8678DF24D5C}"/>
                </a:ext>
              </a:extLst>
            </p:cNvPr>
            <p:cNvGrpSpPr/>
            <p:nvPr/>
          </p:nvGrpSpPr>
          <p:grpSpPr>
            <a:xfrm>
              <a:off x="2765441" y="2023158"/>
              <a:ext cx="1951746" cy="1401700"/>
              <a:chOff x="1974658" y="1866039"/>
              <a:chExt cx="1951746" cy="1401700"/>
            </a:xfrm>
          </p:grpSpPr>
          <p:pic>
            <p:nvPicPr>
              <p:cNvPr id="57" name="Picture 4" descr="Interpreting Loss Curves | Testing and Debugging in Machine Learning |  Google Developers">
                <a:extLst>
                  <a:ext uri="{FF2B5EF4-FFF2-40B4-BE49-F238E27FC236}">
                    <a16:creationId xmlns:a16="http://schemas.microsoft.com/office/drawing/2014/main" id="{86E0CD33-4398-2E5D-DEF0-32557A366D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7" r="24967"/>
              <a:stretch/>
            </p:blipFill>
            <p:spPr bwMode="auto">
              <a:xfrm>
                <a:off x="1974658" y="1866039"/>
                <a:ext cx="1662535" cy="1401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4983B224-1CB4-80A7-69CE-EB9FC10F228C}"/>
                      </a:ext>
                    </a:extLst>
                  </p:cNvPr>
                  <p:cNvSpPr txBox="1"/>
                  <p:nvPr/>
                </p:nvSpPr>
                <p:spPr>
                  <a:xfrm>
                    <a:off x="3217090" y="2268343"/>
                    <a:ext cx="552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p>
                          </m:sSubSup>
                        </m:oMath>
                      </m:oMathPara>
                    </a14:m>
                    <a:endParaRPr lang="en-US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4983B224-1CB4-80A7-69CE-EB9FC10F2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7090" y="2268343"/>
                    <a:ext cx="552202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61F7F281-27F1-F596-2E0E-0FD92B9CC152}"/>
                      </a:ext>
                    </a:extLst>
                  </p:cNvPr>
                  <p:cNvSpPr txBox="1"/>
                  <p:nvPr/>
                </p:nvSpPr>
                <p:spPr>
                  <a:xfrm>
                    <a:off x="3384333" y="2591012"/>
                    <a:ext cx="542071" cy="3981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bSup>
                        </m:oMath>
                      </m:oMathPara>
                    </a14:m>
                    <a:endParaRPr lang="en-US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61F7F281-27F1-F596-2E0E-0FD92B9CC1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4333" y="2591012"/>
                    <a:ext cx="542071" cy="39818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052A210-9BA0-12B2-9EF4-15E63825C85C}"/>
                </a:ext>
              </a:extLst>
            </p:cNvPr>
            <p:cNvSpPr/>
            <p:nvPr/>
          </p:nvSpPr>
          <p:spPr>
            <a:xfrm>
              <a:off x="8390794" y="842030"/>
              <a:ext cx="1858093" cy="22051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09D15346-056B-1F0C-A972-5CAE148EBE2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5208"/>
          <a:stretch/>
        </p:blipFill>
        <p:spPr>
          <a:xfrm>
            <a:off x="7860602" y="1440915"/>
            <a:ext cx="4337712" cy="6338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7104248-E1B1-AB4D-2ED6-A1C122DD4793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11373"/>
          <a:stretch/>
        </p:blipFill>
        <p:spPr>
          <a:xfrm>
            <a:off x="7166866" y="3633243"/>
            <a:ext cx="5025134" cy="7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58F5-F407-FA87-CE12-EE5E6FED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Analysis</a:t>
            </a:r>
            <a:br>
              <a:rPr lang="en-US" dirty="0"/>
            </a:br>
            <a:r>
              <a:rPr lang="en-US" sz="2200" dirty="0"/>
              <a:t>Setup &amp; Simulation</a:t>
            </a:r>
          </a:p>
        </p:txBody>
      </p:sp>
      <p:graphicFrame>
        <p:nvGraphicFramePr>
          <p:cNvPr id="5" name="TextBox 6">
            <a:extLst>
              <a:ext uri="{FF2B5EF4-FFF2-40B4-BE49-F238E27FC236}">
                <a16:creationId xmlns:a16="http://schemas.microsoft.com/office/drawing/2014/main" id="{62CE6DE2-81BA-6F92-5640-BFF642C88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890087"/>
              </p:ext>
            </p:extLst>
          </p:nvPr>
        </p:nvGraphicFramePr>
        <p:xfrm>
          <a:off x="946688" y="1577411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381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93BE-248B-B839-ACA4-64CD1908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Analysis</a:t>
            </a:r>
            <a:br>
              <a:rPr lang="en-US" dirty="0"/>
            </a:br>
            <a:r>
              <a:rPr lang="en-US" sz="2200" dirty="0"/>
              <a:t>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F7365-314E-0F0E-84A1-DEA83277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33" y="1264920"/>
            <a:ext cx="11482334" cy="4541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588081-0E59-9ADF-91AE-6B4FE6E73A06}"/>
              </a:ext>
            </a:extLst>
          </p:cNvPr>
          <p:cNvSpPr txBox="1"/>
          <p:nvPr/>
        </p:nvSpPr>
        <p:spPr>
          <a:xfrm>
            <a:off x="1143000" y="5963986"/>
            <a:ext cx="9674443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Impact:</a:t>
            </a:r>
            <a:r>
              <a:rPr lang="en-US" b="1" dirty="0"/>
              <a:t>		Privacy</a:t>
            </a:r>
            <a:r>
              <a:rPr lang="en-US" dirty="0"/>
              <a:t> increases – </a:t>
            </a:r>
            <a:r>
              <a:rPr lang="en-US" b="1" dirty="0"/>
              <a:t>Attack impact </a:t>
            </a:r>
            <a:r>
              <a:rPr lang="en-US" dirty="0"/>
              <a:t>increases – </a:t>
            </a:r>
            <a:r>
              <a:rPr lang="en-US" b="1" dirty="0"/>
              <a:t>Model performance </a:t>
            </a:r>
            <a:r>
              <a:rPr lang="en-US" dirty="0"/>
              <a:t>degrades</a:t>
            </a:r>
          </a:p>
          <a:p>
            <a:r>
              <a:rPr lang="en-US" b="1" u="sng" dirty="0"/>
              <a:t>Tradeoff:</a:t>
            </a:r>
            <a:r>
              <a:rPr lang="en-US" b="1" dirty="0"/>
              <a:t>		[Privacy] 	</a:t>
            </a:r>
            <a:r>
              <a:rPr lang="en-US" dirty="0"/>
              <a:t> –</a:t>
            </a:r>
            <a:r>
              <a:rPr lang="en-US" b="1" dirty="0"/>
              <a:t> 		[Security] 		  </a:t>
            </a:r>
            <a:r>
              <a:rPr lang="en-US" dirty="0"/>
              <a:t>– 			</a:t>
            </a:r>
            <a:r>
              <a:rPr lang="en-US" b="1" dirty="0"/>
              <a:t>[Utility]</a:t>
            </a:r>
          </a:p>
        </p:txBody>
      </p:sp>
    </p:spTree>
    <p:extLst>
      <p:ext uri="{BB962C8B-B14F-4D97-AF65-F5344CB8AC3E}">
        <p14:creationId xmlns:p14="http://schemas.microsoft.com/office/powerpoint/2010/main" val="371358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93BE-248B-B839-ACA4-64CD1908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Analysis</a:t>
            </a:r>
            <a:br>
              <a:rPr lang="en-US" dirty="0"/>
            </a:br>
            <a:r>
              <a:rPr lang="en-US" sz="2200" dirty="0"/>
              <a:t>Evaluation</a:t>
            </a:r>
          </a:p>
        </p:txBody>
      </p:sp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F3964CE-D7E4-F415-A3A7-34008CFC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" y="3144377"/>
            <a:ext cx="4304830" cy="322862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EA3D59E-CF21-6AD5-ECBA-420F55814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4"/>
          <a:stretch/>
        </p:blipFill>
        <p:spPr>
          <a:xfrm>
            <a:off x="4360713" y="3144377"/>
            <a:ext cx="3933992" cy="3228622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24CAB04-DA3F-3CF4-671B-3E580B117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22"/>
          <a:stretch/>
        </p:blipFill>
        <p:spPr>
          <a:xfrm>
            <a:off x="8294705" y="3144377"/>
            <a:ext cx="3903512" cy="32286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2BF3E-2042-47F6-0ACD-28EDB06D5370}"/>
              </a:ext>
            </a:extLst>
          </p:cNvPr>
          <p:cNvSpPr txBox="1"/>
          <p:nvPr/>
        </p:nvSpPr>
        <p:spPr>
          <a:xfrm>
            <a:off x="1141339" y="305966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Case-I: </a:t>
            </a:r>
            <a:r>
              <a:rPr lang="en-US" dirty="0"/>
              <a:t>No Privacy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AA181-F039-64A7-DC02-7AE2FC8E534B}"/>
              </a:ext>
            </a:extLst>
          </p:cNvPr>
          <p:cNvSpPr txBox="1"/>
          <p:nvPr/>
        </p:nvSpPr>
        <p:spPr>
          <a:xfrm>
            <a:off x="4704113" y="3059668"/>
            <a:ext cx="278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Case-II: </a:t>
            </a:r>
            <a:r>
              <a:rPr lang="en-US" dirty="0"/>
              <a:t>DP implemented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251DB-CD68-91D2-2A6A-A9CF4C6E5530}"/>
              </a:ext>
            </a:extLst>
          </p:cNvPr>
          <p:cNvSpPr txBox="1"/>
          <p:nvPr/>
        </p:nvSpPr>
        <p:spPr>
          <a:xfrm>
            <a:off x="8854573" y="2921168"/>
            <a:ext cx="278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Case-II: </a:t>
            </a:r>
            <a:r>
              <a:rPr lang="en-US" dirty="0"/>
              <a:t>DP-exploited Attack implemented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F95F3F-8A27-A8C2-6A4D-C42DD8BB3112}"/>
                  </a:ext>
                </a:extLst>
              </p:cNvPr>
              <p:cNvSpPr txBox="1"/>
              <p:nvPr/>
            </p:nvSpPr>
            <p:spPr>
              <a:xfrm>
                <a:off x="566084" y="1576980"/>
                <a:ext cx="3850734" cy="92333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Cost (at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CPU Usage (%)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Memory (RAM) Usage (MB)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F95F3F-8A27-A8C2-6A4D-C42DD8BB3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4" y="1576980"/>
                <a:ext cx="3850734" cy="923330"/>
              </a:xfrm>
              <a:prstGeom prst="rect">
                <a:avLst/>
              </a:prstGeom>
              <a:blipFill>
                <a:blip r:embed="rId5"/>
                <a:stretch>
                  <a:fillRect l="-984" t="-2667" b="-9333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C8DFCC2-0E74-2619-CAAC-F9E246DB3AEE}"/>
              </a:ext>
            </a:extLst>
          </p:cNvPr>
          <p:cNvSpPr txBox="1"/>
          <p:nvPr/>
        </p:nvSpPr>
        <p:spPr>
          <a:xfrm>
            <a:off x="5745045" y="1299981"/>
            <a:ext cx="5865763" cy="14773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significant change in computational cost in terms of CPU and Memory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side channel analysis through CPU and RAM usage is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</a:t>
            </a:r>
            <a:r>
              <a:rPr lang="en-US" b="1" dirty="0"/>
              <a:t>DP-exploited attack is stealthy</a:t>
            </a:r>
          </a:p>
        </p:txBody>
      </p:sp>
    </p:spTree>
    <p:extLst>
      <p:ext uri="{BB962C8B-B14F-4D97-AF65-F5344CB8AC3E}">
        <p14:creationId xmlns:p14="http://schemas.microsoft.com/office/powerpoint/2010/main" val="216088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9410-8F7D-A183-FB9B-BD42FD6D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Works</a:t>
            </a:r>
          </a:p>
        </p:txBody>
      </p:sp>
      <p:pic>
        <p:nvPicPr>
          <p:cNvPr id="3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BE2BD66-6858-33B0-7046-A34898859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636" y="1017622"/>
            <a:ext cx="53467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A3154-5454-9AF8-CC08-1955894E0B87}"/>
              </a:ext>
            </a:extLst>
          </p:cNvPr>
          <p:cNvSpPr txBox="1"/>
          <p:nvPr/>
        </p:nvSpPr>
        <p:spPr>
          <a:xfrm>
            <a:off x="790659" y="1926263"/>
            <a:ext cx="6096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develop a </a:t>
            </a:r>
            <a:r>
              <a:rPr lang="en-US" sz="2000" b="1" dirty="0"/>
              <a:t>privacy-preserved federated learning technique</a:t>
            </a:r>
            <a:r>
              <a:rPr lang="en-US" sz="2000" dirty="0"/>
              <a:t> to collaboratively train energy consumption prediction model</a:t>
            </a:r>
          </a:p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Our evaluation shows that the </a:t>
            </a:r>
            <a:r>
              <a:rPr lang="en-US" sz="2000" b="1" dirty="0"/>
              <a:t>DP can be exploited to conduct poisoning attacks in FL</a:t>
            </a:r>
          </a:p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hope to extend this work for better model accuracy and loss. </a:t>
            </a:r>
          </a:p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Also, the developing the defense mechanisms against such attacks would be another interesting avenue to explore.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0BD68-E235-6509-E0B9-04ADB93562F5}"/>
              </a:ext>
            </a:extLst>
          </p:cNvPr>
          <p:cNvSpPr txBox="1"/>
          <p:nvPr/>
        </p:nvSpPr>
        <p:spPr>
          <a:xfrm>
            <a:off x="581192" y="6306262"/>
            <a:ext cx="920001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 Link of the project code: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https://github.com/TamjidHossain/CS791_DPFL_Project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8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 descr="&quot;&quot;">
            <a:extLst>
              <a:ext uri="{FF2B5EF4-FFF2-40B4-BE49-F238E27FC236}">
                <a16:creationId xmlns:a16="http://schemas.microsoft.com/office/drawing/2014/main" id="{A10C985C-E24F-7E46-95ED-45D9906DE7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2" name="Rectangle 14" descr="&quot;&quot;">
            <a:extLst>
              <a:ext uri="{FF2B5EF4-FFF2-40B4-BE49-F238E27FC236}">
                <a16:creationId xmlns:a16="http://schemas.microsoft.com/office/drawing/2014/main" id="{136F9F99-45C0-7C42-AC9E-1B96E88931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6425" cy="3233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Rectangle 16" descr="&quot;&quot;">
            <a:extLst>
              <a:ext uri="{FF2B5EF4-FFF2-40B4-BE49-F238E27FC236}">
                <a16:creationId xmlns:a16="http://schemas.microsoft.com/office/drawing/2014/main" id="{F039D2E6-8D5F-A146-98C7-BBBE0D2063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233738"/>
            <a:ext cx="606425" cy="36242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 descr="&quot;&quot;">
            <a:extLst>
              <a:ext uri="{FF2B5EF4-FFF2-40B4-BE49-F238E27FC236}">
                <a16:creationId xmlns:a16="http://schemas.microsoft.com/office/drawing/2014/main" id="{B72C4A3A-AC78-2D4D-AABB-7C0F18D228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6425" y="0"/>
            <a:ext cx="4565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534" name="Title 1">
            <a:extLst>
              <a:ext uri="{FF2B5EF4-FFF2-40B4-BE49-F238E27FC236}">
                <a16:creationId xmlns:a16="http://schemas.microsoft.com/office/drawing/2014/main" id="{F306B55D-9229-6D43-9C03-7A8380857D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1152525"/>
            <a:ext cx="3794125" cy="3071813"/>
          </a:xfrm>
        </p:spPr>
        <p:txBody>
          <a:bodyPr anchor="b"/>
          <a:lstStyle/>
          <a:p>
            <a:r>
              <a:rPr lang="en-US" altLang="en-US" sz="5600" dirty="0">
                <a:solidFill>
                  <a:schemeClr val="accent6">
                    <a:lumMod val="10000"/>
                  </a:schemeClr>
                </a:solidFill>
              </a:rPr>
              <a:t>Q&amp;A</a:t>
            </a:r>
          </a:p>
        </p:txBody>
      </p:sp>
      <p:grpSp>
        <p:nvGrpSpPr>
          <p:cNvPr id="22535" name="Group 20">
            <a:extLst>
              <a:ext uri="{FF2B5EF4-FFF2-40B4-BE49-F238E27FC236}">
                <a16:creationId xmlns:a16="http://schemas.microsoft.com/office/drawing/2014/main" id="{68A93C2A-B407-0B4B-A4E3-A913BF72C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 bwMode="auto">
          <a:xfrm>
            <a:off x="1189038" y="73025"/>
            <a:ext cx="1177925" cy="233363"/>
            <a:chOff x="7763256" y="73152"/>
            <a:chExt cx="1178966" cy="232963"/>
          </a:xfrm>
        </p:grpSpPr>
        <p:sp>
          <p:nvSpPr>
            <p:cNvPr id="22" name="Rectangle 64" descr="&quot;&quot;">
              <a:extLst>
                <a:ext uri="{FF2B5EF4-FFF2-40B4-BE49-F238E27FC236}">
                  <a16:creationId xmlns:a16="http://schemas.microsoft.com/office/drawing/2014/main" id="{C283498A-B513-3A4B-B75A-520D52408246}"/>
                </a:ext>
              </a:extLst>
            </p:cNvPr>
            <p:cNvSpPr/>
            <p:nvPr/>
          </p:nvSpPr>
          <p:spPr>
            <a:xfrm>
              <a:off x="8263760" y="73152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Rectangle 66" descr="&quot;&quot;">
              <a:extLst>
                <a:ext uri="{FF2B5EF4-FFF2-40B4-BE49-F238E27FC236}">
                  <a16:creationId xmlns:a16="http://schemas.microsoft.com/office/drawing/2014/main" id="{2E285D15-3B33-B34A-982E-27D589A6E368}"/>
                </a:ext>
              </a:extLst>
            </p:cNvPr>
            <p:cNvSpPr/>
            <p:nvPr/>
          </p:nvSpPr>
          <p:spPr>
            <a:xfrm>
              <a:off x="8263760" y="247478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ectangle 64" descr="&quot;&quot;">
              <a:extLst>
                <a:ext uri="{FF2B5EF4-FFF2-40B4-BE49-F238E27FC236}">
                  <a16:creationId xmlns:a16="http://schemas.microsoft.com/office/drawing/2014/main" id="{36FA520E-6A3B-C943-9197-FFC1B86E63D2}"/>
                </a:ext>
              </a:extLst>
            </p:cNvPr>
            <p:cNvSpPr/>
            <p:nvPr/>
          </p:nvSpPr>
          <p:spPr>
            <a:xfrm>
              <a:off x="8138237" y="73152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Rectangle 66" descr="&quot;&quot;">
              <a:extLst>
                <a:ext uri="{FF2B5EF4-FFF2-40B4-BE49-F238E27FC236}">
                  <a16:creationId xmlns:a16="http://schemas.microsoft.com/office/drawing/2014/main" id="{07A59B82-3BAF-1944-800B-B7BB89DBCAFA}"/>
                </a:ext>
              </a:extLst>
            </p:cNvPr>
            <p:cNvSpPr/>
            <p:nvPr/>
          </p:nvSpPr>
          <p:spPr>
            <a:xfrm>
              <a:off x="8138237" y="247478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64" descr="&quot;&quot;">
              <a:extLst>
                <a:ext uri="{FF2B5EF4-FFF2-40B4-BE49-F238E27FC236}">
                  <a16:creationId xmlns:a16="http://schemas.microsoft.com/office/drawing/2014/main" id="{109ACB59-0F1E-4846-8B27-04801EEFB0EA}"/>
                </a:ext>
              </a:extLst>
            </p:cNvPr>
            <p:cNvSpPr/>
            <p:nvPr/>
          </p:nvSpPr>
          <p:spPr>
            <a:xfrm>
              <a:off x="8012713" y="73152"/>
              <a:ext cx="55612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ectangle 66" descr="&quot;&quot;">
              <a:extLst>
                <a:ext uri="{FF2B5EF4-FFF2-40B4-BE49-F238E27FC236}">
                  <a16:creationId xmlns:a16="http://schemas.microsoft.com/office/drawing/2014/main" id="{5AA18792-A637-394E-9459-6B5BB2E6C94A}"/>
                </a:ext>
              </a:extLst>
            </p:cNvPr>
            <p:cNvSpPr/>
            <p:nvPr/>
          </p:nvSpPr>
          <p:spPr>
            <a:xfrm>
              <a:off x="8012713" y="247478"/>
              <a:ext cx="55612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64" descr="&quot;&quot;">
              <a:extLst>
                <a:ext uri="{FF2B5EF4-FFF2-40B4-BE49-F238E27FC236}">
                  <a16:creationId xmlns:a16="http://schemas.microsoft.com/office/drawing/2014/main" id="{494D4559-63EE-844E-A6B7-8D1D79DCD0F2}"/>
                </a:ext>
              </a:extLst>
            </p:cNvPr>
            <p:cNvSpPr/>
            <p:nvPr/>
          </p:nvSpPr>
          <p:spPr>
            <a:xfrm>
              <a:off x="7888779" y="73152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Rectangle 66" descr="&quot;&quot;">
              <a:extLst>
                <a:ext uri="{FF2B5EF4-FFF2-40B4-BE49-F238E27FC236}">
                  <a16:creationId xmlns:a16="http://schemas.microsoft.com/office/drawing/2014/main" id="{FC0F8D0B-D3A5-A546-BB53-D23D39BF0F0E}"/>
                </a:ext>
              </a:extLst>
            </p:cNvPr>
            <p:cNvSpPr/>
            <p:nvPr/>
          </p:nvSpPr>
          <p:spPr>
            <a:xfrm>
              <a:off x="7888779" y="247478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ectangle 64" descr="&quot;&quot;">
              <a:extLst>
                <a:ext uri="{FF2B5EF4-FFF2-40B4-BE49-F238E27FC236}">
                  <a16:creationId xmlns:a16="http://schemas.microsoft.com/office/drawing/2014/main" id="{D4E755B8-D88A-3747-BD63-340E9C2563C2}"/>
                </a:ext>
              </a:extLst>
            </p:cNvPr>
            <p:cNvSpPr/>
            <p:nvPr/>
          </p:nvSpPr>
          <p:spPr>
            <a:xfrm>
              <a:off x="7763256" y="73152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66" descr="&quot;&quot;">
              <a:extLst>
                <a:ext uri="{FF2B5EF4-FFF2-40B4-BE49-F238E27FC236}">
                  <a16:creationId xmlns:a16="http://schemas.microsoft.com/office/drawing/2014/main" id="{3F238152-9BCB-D242-B192-81F7A9241BA6}"/>
                </a:ext>
              </a:extLst>
            </p:cNvPr>
            <p:cNvSpPr/>
            <p:nvPr/>
          </p:nvSpPr>
          <p:spPr>
            <a:xfrm>
              <a:off x="7763256" y="247478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64" descr="&quot;&quot;">
              <a:extLst>
                <a:ext uri="{FF2B5EF4-FFF2-40B4-BE49-F238E27FC236}">
                  <a16:creationId xmlns:a16="http://schemas.microsoft.com/office/drawing/2014/main" id="{0FA98E2A-52BD-ED4E-AFD2-CAC2C5478FFA}"/>
                </a:ext>
              </a:extLst>
            </p:cNvPr>
            <p:cNvSpPr/>
            <p:nvPr/>
          </p:nvSpPr>
          <p:spPr>
            <a:xfrm>
              <a:off x="8888199" y="73152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66" descr="&quot;&quot;">
              <a:extLst>
                <a:ext uri="{FF2B5EF4-FFF2-40B4-BE49-F238E27FC236}">
                  <a16:creationId xmlns:a16="http://schemas.microsoft.com/office/drawing/2014/main" id="{26B68D76-3674-144F-BD6B-7743CA7B8AF6}"/>
                </a:ext>
              </a:extLst>
            </p:cNvPr>
            <p:cNvSpPr/>
            <p:nvPr/>
          </p:nvSpPr>
          <p:spPr>
            <a:xfrm>
              <a:off x="8888199" y="247478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Rectangle 64" descr="&quot;&quot;">
              <a:extLst>
                <a:ext uri="{FF2B5EF4-FFF2-40B4-BE49-F238E27FC236}">
                  <a16:creationId xmlns:a16="http://schemas.microsoft.com/office/drawing/2014/main" id="{8172AA35-CD3C-164E-B507-A0B868783F1D}"/>
                </a:ext>
              </a:extLst>
            </p:cNvPr>
            <p:cNvSpPr/>
            <p:nvPr/>
          </p:nvSpPr>
          <p:spPr>
            <a:xfrm>
              <a:off x="8762675" y="73152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Rectangle 66" descr="&quot;&quot;">
              <a:extLst>
                <a:ext uri="{FF2B5EF4-FFF2-40B4-BE49-F238E27FC236}">
                  <a16:creationId xmlns:a16="http://schemas.microsoft.com/office/drawing/2014/main" id="{A60EC09E-1535-264B-BD32-314E14674D09}"/>
                </a:ext>
              </a:extLst>
            </p:cNvPr>
            <p:cNvSpPr/>
            <p:nvPr/>
          </p:nvSpPr>
          <p:spPr>
            <a:xfrm>
              <a:off x="8762675" y="247478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Rectangle 64" descr="&quot;&quot;">
              <a:extLst>
                <a:ext uri="{FF2B5EF4-FFF2-40B4-BE49-F238E27FC236}">
                  <a16:creationId xmlns:a16="http://schemas.microsoft.com/office/drawing/2014/main" id="{05F249F3-2846-664A-BE04-F102EC45CB63}"/>
                </a:ext>
              </a:extLst>
            </p:cNvPr>
            <p:cNvSpPr/>
            <p:nvPr/>
          </p:nvSpPr>
          <p:spPr>
            <a:xfrm>
              <a:off x="8637153" y="73152"/>
              <a:ext cx="55611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ectangle 66" descr="&quot;&quot;">
              <a:extLst>
                <a:ext uri="{FF2B5EF4-FFF2-40B4-BE49-F238E27FC236}">
                  <a16:creationId xmlns:a16="http://schemas.microsoft.com/office/drawing/2014/main" id="{7DAB3DC4-011B-6540-8638-EE7FDB4A1626}"/>
                </a:ext>
              </a:extLst>
            </p:cNvPr>
            <p:cNvSpPr/>
            <p:nvPr/>
          </p:nvSpPr>
          <p:spPr>
            <a:xfrm>
              <a:off x="8637153" y="247478"/>
              <a:ext cx="55611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ectangle 64" descr="&quot;&quot;">
              <a:extLst>
                <a:ext uri="{FF2B5EF4-FFF2-40B4-BE49-F238E27FC236}">
                  <a16:creationId xmlns:a16="http://schemas.microsoft.com/office/drawing/2014/main" id="{44C8C8E7-5166-EE45-BC0A-257512E88EC0}"/>
                </a:ext>
              </a:extLst>
            </p:cNvPr>
            <p:cNvSpPr/>
            <p:nvPr/>
          </p:nvSpPr>
          <p:spPr>
            <a:xfrm>
              <a:off x="8513218" y="73152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Rectangle 66" descr="&quot;&quot;">
              <a:extLst>
                <a:ext uri="{FF2B5EF4-FFF2-40B4-BE49-F238E27FC236}">
                  <a16:creationId xmlns:a16="http://schemas.microsoft.com/office/drawing/2014/main" id="{8AF0E29E-6B97-0245-B414-94B47F5A7E29}"/>
                </a:ext>
              </a:extLst>
            </p:cNvPr>
            <p:cNvSpPr/>
            <p:nvPr/>
          </p:nvSpPr>
          <p:spPr>
            <a:xfrm>
              <a:off x="8513218" y="247478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ectangle 64" descr="&quot;&quot;">
              <a:extLst>
                <a:ext uri="{FF2B5EF4-FFF2-40B4-BE49-F238E27FC236}">
                  <a16:creationId xmlns:a16="http://schemas.microsoft.com/office/drawing/2014/main" id="{D570B2D2-6EC9-4B4D-8125-000499D44E7A}"/>
                </a:ext>
              </a:extLst>
            </p:cNvPr>
            <p:cNvSpPr/>
            <p:nvPr/>
          </p:nvSpPr>
          <p:spPr>
            <a:xfrm>
              <a:off x="8387694" y="73152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66" descr="&quot;&quot;">
              <a:extLst>
                <a:ext uri="{FF2B5EF4-FFF2-40B4-BE49-F238E27FC236}">
                  <a16:creationId xmlns:a16="http://schemas.microsoft.com/office/drawing/2014/main" id="{296FD07C-8492-8944-A817-C674CA8AC6A9}"/>
                </a:ext>
              </a:extLst>
            </p:cNvPr>
            <p:cNvSpPr/>
            <p:nvPr/>
          </p:nvSpPr>
          <p:spPr>
            <a:xfrm>
              <a:off x="8387694" y="247478"/>
              <a:ext cx="54023" cy="586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253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65199AD-C332-FD45-B214-5701F67B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382588"/>
            <a:ext cx="6118225" cy="611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C7E0-5127-41EB-8C5C-62FD5142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389DD-4569-49C1-B543-65376918B3B7}"/>
              </a:ext>
            </a:extLst>
          </p:cNvPr>
          <p:cNvSpPr txBox="1"/>
          <p:nvPr/>
        </p:nvSpPr>
        <p:spPr>
          <a:xfrm>
            <a:off x="2025170" y="1274683"/>
            <a:ext cx="4070830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Research Problem Overview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Literature reviews and research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Major Contributions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065A6-5E2B-3762-6099-63748D1C8A1E}"/>
              </a:ext>
            </a:extLst>
          </p:cNvPr>
          <p:cNvSpPr txBox="1"/>
          <p:nvPr/>
        </p:nvSpPr>
        <p:spPr>
          <a:xfrm>
            <a:off x="7108558" y="2551955"/>
            <a:ext cx="3396797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Core Methodology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Threat modelling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Experimental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Setup &amp; Simulation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Discussion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Q&amp;A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2198C3A-43BE-F3FD-313E-FA902CB873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1289833"/>
                  </p:ext>
                </p:extLst>
              </p:nvPr>
            </p:nvGraphicFramePr>
            <p:xfrm>
              <a:off x="10022295" y="6474456"/>
              <a:ext cx="483060" cy="271721"/>
            </p:xfrm>
            <a:graphic>
              <a:graphicData uri="http://schemas.microsoft.com/office/powerpoint/2016/slidezoom">
                <pslz:sldZm>
                  <pslz:sldZmObj sldId="330" cId="2544057219">
                    <pslz:zmPr id="{D8589E4E-6391-3940-86C8-A810CBA614E3}" returnToParent="0" transitionDur="5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3060" cy="2717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2198C3A-43BE-F3FD-313E-FA902CB87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2295" y="6474456"/>
                <a:ext cx="483060" cy="27172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468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311A-E23A-3B4D-9D25-8CE9D6FB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br>
              <a:rPr lang="en-US" dirty="0"/>
            </a:br>
            <a:r>
              <a:rPr lang="en-US" sz="2200" dirty="0"/>
              <a:t>Introduction: Federated Learning</a:t>
            </a:r>
          </a:p>
        </p:txBody>
      </p:sp>
      <p:pic>
        <p:nvPicPr>
          <p:cNvPr id="3" name="Picture 4" descr="     Figure.1 Federated Learning v.s. Classic Cloud-based Distributed Machine Learning ">
            <a:extLst>
              <a:ext uri="{FF2B5EF4-FFF2-40B4-BE49-F238E27FC236}">
                <a16:creationId xmlns:a16="http://schemas.microsoft.com/office/drawing/2014/main" id="{6C388F66-E8C4-4A45-8C70-8CB9FBA1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0" y="3962032"/>
            <a:ext cx="5948787" cy="28386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A737D-1C5F-4744-BB5A-EFA9F2FE636E}"/>
              </a:ext>
            </a:extLst>
          </p:cNvPr>
          <p:cNvSpPr txBox="1"/>
          <p:nvPr/>
        </p:nvSpPr>
        <p:spPr>
          <a:xfrm>
            <a:off x="6723707" y="2328541"/>
            <a:ext cx="4887101" cy="3170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Brendan McMahan et al.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trained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 nodes share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strike="sngStrike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Central server aggregates the trained local models to form global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Until targeted accuracy achieved, process continues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825AB2B-D355-974B-B3D7-F9A1D569F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" y="1017623"/>
            <a:ext cx="5948787" cy="2895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47A78-BCE4-1242-91B3-21764C0C2B8A}"/>
              </a:ext>
            </a:extLst>
          </p:cNvPr>
          <p:cNvSpPr txBox="1"/>
          <p:nvPr/>
        </p:nvSpPr>
        <p:spPr>
          <a:xfrm>
            <a:off x="6723707" y="1483479"/>
            <a:ext cx="49352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+mn-lt"/>
              </a:rPr>
              <a:t>Federated Learning (FL)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6DF5629-FC90-F00C-5433-F8F4233709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909971"/>
                  </p:ext>
                </p:extLst>
              </p:nvPr>
            </p:nvGraphicFramePr>
            <p:xfrm>
              <a:off x="9655443" y="5882037"/>
              <a:ext cx="1203702" cy="677082"/>
            </p:xfrm>
            <a:graphic>
              <a:graphicData uri="http://schemas.microsoft.com/office/powerpoint/2016/slidezoom">
                <pslz:sldZm>
                  <pslz:sldZmObj sldId="335" cId="1878137382">
                    <pslz:zmPr id="{799C72FB-835C-FF47-A744-540F7D3113B6}" returnToParent="0" transitionDur="2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3702" cy="6770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6DF5629-FC90-F00C-5433-F8F4233709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5443" y="5882037"/>
                <a:ext cx="1203702" cy="6770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405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63080A-4AE5-B362-0348-2AFB0D9B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47683"/>
            <a:ext cx="11029616" cy="76994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br>
              <a:rPr lang="en-US" dirty="0"/>
            </a:br>
            <a:r>
              <a:rPr lang="en-US" sz="2200" dirty="0"/>
              <a:t>Introduction: FL Applications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EC7395A-A3A1-C6F5-AAB9-17C30810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48" b="14969"/>
          <a:stretch/>
        </p:blipFill>
        <p:spPr>
          <a:xfrm>
            <a:off x="7701074" y="3898137"/>
            <a:ext cx="3175000" cy="244103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BC185D7-90B1-40C7-70F3-97C8C66A4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28" b="17109"/>
          <a:stretch/>
        </p:blipFill>
        <p:spPr>
          <a:xfrm>
            <a:off x="248563" y="1303894"/>
            <a:ext cx="3769211" cy="2441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E1D1AF-2924-71F2-E0B0-E9239E0F4F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76" b="8193"/>
          <a:stretch/>
        </p:blipFill>
        <p:spPr>
          <a:xfrm>
            <a:off x="4598664" y="3898137"/>
            <a:ext cx="3175000" cy="2699738"/>
          </a:xfrm>
          <a:prstGeom prst="rect">
            <a:avLst/>
          </a:prstGeom>
        </p:spPr>
      </p:pic>
      <p:pic>
        <p:nvPicPr>
          <p:cNvPr id="12" name="Picture 11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611F0523-E957-B011-A516-93A9B56522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844" b="21072"/>
          <a:stretch/>
        </p:blipFill>
        <p:spPr>
          <a:xfrm>
            <a:off x="248563" y="4107051"/>
            <a:ext cx="4363422" cy="2490824"/>
          </a:xfrm>
          <a:prstGeom prst="rect">
            <a:avLst/>
          </a:prstGeom>
        </p:spPr>
      </p:pic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FDBAD0F6-1274-5940-85A1-FFE12C0BC9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379" b="17538"/>
          <a:stretch/>
        </p:blipFill>
        <p:spPr>
          <a:xfrm>
            <a:off x="7598589" y="1303895"/>
            <a:ext cx="3750637" cy="2441038"/>
          </a:xfrm>
          <a:prstGeom prst="rect">
            <a:avLst/>
          </a:prstGeom>
        </p:spPr>
      </p:pic>
      <p:pic>
        <p:nvPicPr>
          <p:cNvPr id="18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D8772D58-5485-A7E4-EE87-D643C56CE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7192" y="1129615"/>
            <a:ext cx="2699738" cy="26997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45E447-07D3-B0FD-30FF-33ECBAE387F6}"/>
              </a:ext>
            </a:extLst>
          </p:cNvPr>
          <p:cNvSpPr txBox="1"/>
          <p:nvPr/>
        </p:nvSpPr>
        <p:spPr>
          <a:xfrm>
            <a:off x="1103725" y="363326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Healthcare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828434-0504-2C28-CBD2-FC13AFAEB1D0}"/>
              </a:ext>
            </a:extLst>
          </p:cNvPr>
          <p:cNvSpPr txBox="1"/>
          <p:nvPr/>
        </p:nvSpPr>
        <p:spPr>
          <a:xfrm>
            <a:off x="1103724" y="6331962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Automated Transportation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6A36DA-4364-2CDC-3517-A774219442F4}"/>
              </a:ext>
            </a:extLst>
          </p:cNvPr>
          <p:cNvSpPr txBox="1"/>
          <p:nvPr/>
        </p:nvSpPr>
        <p:spPr>
          <a:xfrm>
            <a:off x="5176919" y="363326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Robotic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695362-0245-4F0F-7890-0D2035A8C3D7}"/>
              </a:ext>
            </a:extLst>
          </p:cNvPr>
          <p:cNvSpPr txBox="1"/>
          <p:nvPr/>
        </p:nvSpPr>
        <p:spPr>
          <a:xfrm>
            <a:off x="7862567" y="3633262"/>
            <a:ext cx="32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 Process Automation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CC3C02-F9B8-12D7-57BB-A6C4E9CCB19E}"/>
              </a:ext>
            </a:extLst>
          </p:cNvPr>
          <p:cNvSpPr txBox="1"/>
          <p:nvPr/>
        </p:nvSpPr>
        <p:spPr>
          <a:xfrm>
            <a:off x="5339366" y="6331962"/>
            <a:ext cx="14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UAV 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3F47B-0B14-2422-38B3-1CB845FD0B07}"/>
              </a:ext>
            </a:extLst>
          </p:cNvPr>
          <p:cNvSpPr txBox="1"/>
          <p:nvPr/>
        </p:nvSpPr>
        <p:spPr>
          <a:xfrm>
            <a:off x="7516696" y="6331961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Cyber-physical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187813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016F-1067-A546-B421-74FC8884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br>
              <a:rPr lang="en-US" dirty="0"/>
            </a:br>
            <a:r>
              <a:rPr lang="en-US" sz="2200" dirty="0"/>
              <a:t>Introduction: Differential Privacy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E392C-5702-B04A-BE2B-73E77F0DFC24}"/>
              </a:ext>
            </a:extLst>
          </p:cNvPr>
          <p:cNvSpPr/>
          <p:nvPr/>
        </p:nvSpPr>
        <p:spPr>
          <a:xfrm>
            <a:off x="887105" y="1169499"/>
            <a:ext cx="10017457" cy="5300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8586C-B49E-C143-BBB0-22D9959F3043}"/>
              </a:ext>
            </a:extLst>
          </p:cNvPr>
          <p:cNvSpPr txBox="1"/>
          <p:nvPr/>
        </p:nvSpPr>
        <p:spPr>
          <a:xfrm>
            <a:off x="3149034" y="1318869"/>
            <a:ext cx="49352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+mn-lt"/>
              </a:rPr>
              <a:t>Differential Privacy (DP)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F58EA-5B2D-E24B-AFBE-551E26871A87}"/>
              </a:ext>
            </a:extLst>
          </p:cNvPr>
          <p:cNvSpPr txBox="1"/>
          <p:nvPr/>
        </p:nvSpPr>
        <p:spPr>
          <a:xfrm>
            <a:off x="1577793" y="1830223"/>
            <a:ext cx="851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Randomized noise addition mechanism that follows some statistical distributions and privacy conditions to anonymize a single contribution</a:t>
            </a: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5D7D52-91C4-B84C-8CCC-4F602003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44" y="2689985"/>
            <a:ext cx="7979300" cy="2780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095D3A-50B5-DD70-019C-E45252C95B4F}"/>
              </a:ext>
            </a:extLst>
          </p:cNvPr>
          <p:cNvGrpSpPr/>
          <p:nvPr/>
        </p:nvGrpSpPr>
        <p:grpSpPr>
          <a:xfrm>
            <a:off x="4951271" y="4894988"/>
            <a:ext cx="2544464" cy="1455346"/>
            <a:chOff x="7995315" y="4265753"/>
            <a:chExt cx="2544464" cy="14553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1A332D-BD36-5239-292D-1ED9A44D469B}"/>
                </a:ext>
              </a:extLst>
            </p:cNvPr>
            <p:cNvGrpSpPr/>
            <p:nvPr/>
          </p:nvGrpSpPr>
          <p:grpSpPr>
            <a:xfrm>
              <a:off x="8015474" y="4265753"/>
              <a:ext cx="2406718" cy="546989"/>
              <a:chOff x="3963356" y="1637155"/>
              <a:chExt cx="3013355" cy="74255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125E16E-DD70-DE5B-E86D-01018593B97D}"/>
                  </a:ext>
                </a:extLst>
              </p:cNvPr>
              <p:cNvGrpSpPr/>
              <p:nvPr/>
            </p:nvGrpSpPr>
            <p:grpSpPr>
              <a:xfrm>
                <a:off x="4748739" y="1637155"/>
                <a:ext cx="2227972" cy="742553"/>
                <a:chOff x="3570232" y="3099033"/>
                <a:chExt cx="1601111" cy="555231"/>
              </a:xfrm>
            </p:grpSpPr>
            <p:pic>
              <p:nvPicPr>
                <p:cNvPr id="22" name="Picture 6" descr="Apple Store Online - Apple">
                  <a:extLst>
                    <a:ext uri="{FF2B5EF4-FFF2-40B4-BE49-F238E27FC236}">
                      <a16:creationId xmlns:a16="http://schemas.microsoft.com/office/drawing/2014/main" id="{41665A23-9143-FAE3-7F58-5D8C1463AA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855" t="22425" r="38985" b="25770"/>
                <a:stretch/>
              </p:blipFill>
              <p:spPr bwMode="auto">
                <a:xfrm>
                  <a:off x="3570232" y="3099034"/>
                  <a:ext cx="430697" cy="529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8">
                  <a:extLst>
                    <a:ext uri="{FF2B5EF4-FFF2-40B4-BE49-F238E27FC236}">
                      <a16:creationId xmlns:a16="http://schemas.microsoft.com/office/drawing/2014/main" id="{3BA020FC-2762-C376-91E9-8B39FA8828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6464" y="3124857"/>
                  <a:ext cx="529407" cy="529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0" descr="Uber on the App Store">
                  <a:extLst>
                    <a:ext uri="{FF2B5EF4-FFF2-40B4-BE49-F238E27FC236}">
                      <a16:creationId xmlns:a16="http://schemas.microsoft.com/office/drawing/2014/main" id="{63E1944A-7F6C-9A6B-6667-1E03DDA547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942" t="15877" r="31159" b="15405"/>
                <a:stretch/>
              </p:blipFill>
              <p:spPr bwMode="auto">
                <a:xfrm>
                  <a:off x="4601384" y="3099033"/>
                  <a:ext cx="569959" cy="529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5EA79266-1752-7996-1DF2-CE038E40C2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3356" y="1661134"/>
                <a:ext cx="708016" cy="708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50C979-1F13-4ECD-61E5-5A2DD37254E6}"/>
                </a:ext>
              </a:extLst>
            </p:cNvPr>
            <p:cNvSpPr txBox="1"/>
            <p:nvPr/>
          </p:nvSpPr>
          <p:spPr>
            <a:xfrm>
              <a:off x="9306749" y="5349837"/>
              <a:ext cx="1233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+ Many more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6B339B-FC4A-E0F8-5905-4E2CD6115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15474" y="4856563"/>
              <a:ext cx="2406719" cy="397872"/>
            </a:xfrm>
            <a:prstGeom prst="rect">
              <a:avLst/>
            </a:prstGeom>
          </p:spPr>
        </p:pic>
        <p:pic>
          <p:nvPicPr>
            <p:cNvPr id="19" name="Picture 1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73FE3802-66A5-8B80-0DD4-AF0F81FEE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5315" y="5313201"/>
              <a:ext cx="1338829" cy="40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7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FF41-9724-9841-A817-CD116657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500" dirty="0"/>
              <a:t>Background</a:t>
            </a:r>
            <a:br>
              <a:rPr lang="en-US" sz="2000" dirty="0"/>
            </a:br>
            <a:r>
              <a:rPr lang="en-US" sz="2200" dirty="0"/>
              <a:t>Motivations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4CE601-25BA-5543-B505-60D66755600B}"/>
              </a:ext>
            </a:extLst>
          </p:cNvPr>
          <p:cNvSpPr/>
          <p:nvPr/>
        </p:nvSpPr>
        <p:spPr>
          <a:xfrm>
            <a:off x="6245092" y="1236136"/>
            <a:ext cx="5499652" cy="4452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0D2791-BFA7-5B4A-BC47-E6808A29644B}"/>
              </a:ext>
            </a:extLst>
          </p:cNvPr>
          <p:cNvSpPr/>
          <p:nvPr/>
        </p:nvSpPr>
        <p:spPr>
          <a:xfrm>
            <a:off x="453888" y="1236136"/>
            <a:ext cx="5730093" cy="4452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E5CD4-F2E5-D147-A709-EE196466EA00}"/>
              </a:ext>
            </a:extLst>
          </p:cNvPr>
          <p:cNvSpPr txBox="1"/>
          <p:nvPr/>
        </p:nvSpPr>
        <p:spPr>
          <a:xfrm>
            <a:off x="1655424" y="1266614"/>
            <a:ext cx="40301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+mn-lt"/>
              </a:rPr>
              <a:t>Why Federated Learning (FL)?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B212F2-3CC0-5B47-89A2-90F0FC3C4B18}"/>
              </a:ext>
            </a:extLst>
          </p:cNvPr>
          <p:cNvSpPr/>
          <p:nvPr/>
        </p:nvSpPr>
        <p:spPr>
          <a:xfrm>
            <a:off x="581025" y="1802205"/>
            <a:ext cx="2742337" cy="110661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Inherent privacy protection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44F2DF-3BB8-B342-8D4D-B71217A42094}"/>
              </a:ext>
            </a:extLst>
          </p:cNvPr>
          <p:cNvSpPr/>
          <p:nvPr/>
        </p:nvSpPr>
        <p:spPr>
          <a:xfrm>
            <a:off x="556591" y="3021383"/>
            <a:ext cx="2742337" cy="11066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Already adopted by numerous companies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CC299-4A7F-B142-8394-DDA3885CADA9}"/>
              </a:ext>
            </a:extLst>
          </p:cNvPr>
          <p:cNvSpPr/>
          <p:nvPr/>
        </p:nvSpPr>
        <p:spPr>
          <a:xfrm>
            <a:off x="536714" y="4246712"/>
            <a:ext cx="2762214" cy="11066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Targeted/Untargeted data/model poisoning attack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1C5A4-7931-8849-82EA-47C5082EED8A}"/>
              </a:ext>
            </a:extLst>
          </p:cNvPr>
          <p:cNvSpPr txBox="1"/>
          <p:nvPr/>
        </p:nvSpPr>
        <p:spPr>
          <a:xfrm>
            <a:off x="3727063" y="1971584"/>
            <a:ext cx="1682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Major Benefit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976CC-B934-E340-9918-7B0EE3095F06}"/>
              </a:ext>
            </a:extLst>
          </p:cNvPr>
          <p:cNvSpPr txBox="1"/>
          <p:nvPr/>
        </p:nvSpPr>
        <p:spPr>
          <a:xfrm>
            <a:off x="3515870" y="3220748"/>
            <a:ext cx="2166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Practical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1C26B-6960-DE4A-B71F-0FD99EA68DD4}"/>
              </a:ext>
            </a:extLst>
          </p:cNvPr>
          <p:cNvSpPr txBox="1"/>
          <p:nvPr/>
        </p:nvSpPr>
        <p:spPr>
          <a:xfrm>
            <a:off x="3218188" y="4464717"/>
            <a:ext cx="2762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Research Opportunity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FB60B-28B7-B047-8BBA-CD56E75286C9}"/>
              </a:ext>
            </a:extLst>
          </p:cNvPr>
          <p:cNvSpPr txBox="1"/>
          <p:nvPr/>
        </p:nvSpPr>
        <p:spPr>
          <a:xfrm>
            <a:off x="6111156" y="1258683"/>
            <a:ext cx="54996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+mn-lt"/>
              </a:rPr>
              <a:t>Why Differential Privacy (DP)?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F8775D-A9C0-0142-9B28-636F70ED434D}"/>
              </a:ext>
            </a:extLst>
          </p:cNvPr>
          <p:cNvSpPr/>
          <p:nvPr/>
        </p:nvSpPr>
        <p:spPr>
          <a:xfrm>
            <a:off x="8791912" y="1802205"/>
            <a:ext cx="2819063" cy="110661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Provides high-assurance to data privacy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BBACDF-BA4A-D64A-B990-5E4971CB6E22}"/>
              </a:ext>
            </a:extLst>
          </p:cNvPr>
          <p:cNvSpPr/>
          <p:nvPr/>
        </p:nvSpPr>
        <p:spPr>
          <a:xfrm>
            <a:off x="8791912" y="3021383"/>
            <a:ext cx="2819064" cy="11066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Already adopted by numerous companies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24FEA1-F66B-E34B-95B4-78032A7B2D77}"/>
              </a:ext>
            </a:extLst>
          </p:cNvPr>
          <p:cNvSpPr/>
          <p:nvPr/>
        </p:nvSpPr>
        <p:spPr>
          <a:xfrm>
            <a:off x="8730801" y="4240561"/>
            <a:ext cx="2880174" cy="11066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Wide-scale adversarial analysis of DP is yet to be performed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53F73-984A-FB44-831B-7F9F9B1E5BBE}"/>
              </a:ext>
            </a:extLst>
          </p:cNvPr>
          <p:cNvSpPr txBox="1"/>
          <p:nvPr/>
        </p:nvSpPr>
        <p:spPr>
          <a:xfrm>
            <a:off x="6850555" y="1971584"/>
            <a:ext cx="17175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Major Benefit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35663-E05C-9B44-B4AA-235F2900F53E}"/>
              </a:ext>
            </a:extLst>
          </p:cNvPr>
          <p:cNvSpPr txBox="1"/>
          <p:nvPr/>
        </p:nvSpPr>
        <p:spPr>
          <a:xfrm>
            <a:off x="6718453" y="3220748"/>
            <a:ext cx="2042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Practical Method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34276-F510-4144-81A8-F7FF27DB6FC2}"/>
              </a:ext>
            </a:extLst>
          </p:cNvPr>
          <p:cNvSpPr txBox="1"/>
          <p:nvPr/>
        </p:nvSpPr>
        <p:spPr>
          <a:xfrm>
            <a:off x="6319008" y="4464717"/>
            <a:ext cx="27806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Research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62043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D0D8DFB9-BE50-C351-E94C-65B850BC67FD}"/>
              </a:ext>
            </a:extLst>
          </p:cNvPr>
          <p:cNvCxnSpPr>
            <a:cxnSpLocks/>
          </p:cNvCxnSpPr>
          <p:nvPr/>
        </p:nvCxnSpPr>
        <p:spPr>
          <a:xfrm>
            <a:off x="7566647" y="1074222"/>
            <a:ext cx="3447" cy="568313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1765862-42BB-4795-E880-67A29A608FE1}"/>
              </a:ext>
            </a:extLst>
          </p:cNvPr>
          <p:cNvSpPr/>
          <p:nvPr/>
        </p:nvSpPr>
        <p:spPr>
          <a:xfrm>
            <a:off x="7689244" y="5137968"/>
            <a:ext cx="1865592" cy="1572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58B77253-91E5-04C7-7186-AB4D0C32244D}"/>
              </a:ext>
            </a:extLst>
          </p:cNvPr>
          <p:cNvSpPr/>
          <p:nvPr/>
        </p:nvSpPr>
        <p:spPr>
          <a:xfrm>
            <a:off x="7689888" y="3235911"/>
            <a:ext cx="4379548" cy="1935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AAF3B59-48D5-66F1-61DD-1F8CDCE9341B}"/>
              </a:ext>
            </a:extLst>
          </p:cNvPr>
          <p:cNvSpPr/>
          <p:nvPr/>
        </p:nvSpPr>
        <p:spPr>
          <a:xfrm>
            <a:off x="5651713" y="1043742"/>
            <a:ext cx="6418367" cy="2190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6" name="Elbow Connector 3115">
            <a:extLst>
              <a:ext uri="{FF2B5EF4-FFF2-40B4-BE49-F238E27FC236}">
                <a16:creationId xmlns:a16="http://schemas.microsoft.com/office/drawing/2014/main" id="{5F6664A7-AD98-FE75-C010-153561E68F68}"/>
              </a:ext>
            </a:extLst>
          </p:cNvPr>
          <p:cNvCxnSpPr>
            <a:cxnSpLocks/>
            <a:stCxn id="84" idx="1"/>
          </p:cNvCxnSpPr>
          <p:nvPr/>
        </p:nvCxnSpPr>
        <p:spPr>
          <a:xfrm rot="5400000" flipH="1" flipV="1">
            <a:off x="3203000" y="2821909"/>
            <a:ext cx="4321806" cy="2324740"/>
          </a:xfrm>
          <a:prstGeom prst="bentConnector3">
            <a:avLst>
              <a:gd name="adj1" fmla="val -4760"/>
            </a:avLst>
          </a:prstGeom>
          <a:ln>
            <a:solidFill>
              <a:srgbClr val="00F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9FDDA1A3-DFA4-BA33-150B-1A3F88D8E7FF}"/>
              </a:ext>
            </a:extLst>
          </p:cNvPr>
          <p:cNvCxnSpPr>
            <a:cxnSpLocks/>
            <a:stCxn id="80" idx="1"/>
          </p:cNvCxnSpPr>
          <p:nvPr/>
        </p:nvCxnSpPr>
        <p:spPr>
          <a:xfrm rot="5400000" flipH="1" flipV="1">
            <a:off x="2268634" y="1693446"/>
            <a:ext cx="4464430" cy="4441401"/>
          </a:xfrm>
          <a:prstGeom prst="bentConnector3">
            <a:avLst>
              <a:gd name="adj1" fmla="val -7833"/>
            </a:avLst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6C9DBB35-3F43-5FA6-C926-68DDFE29B21F}"/>
              </a:ext>
            </a:extLst>
          </p:cNvPr>
          <p:cNvCxnSpPr>
            <a:cxnSpLocks/>
            <a:stCxn id="3081" idx="1"/>
          </p:cNvCxnSpPr>
          <p:nvPr/>
        </p:nvCxnSpPr>
        <p:spPr>
          <a:xfrm rot="5400000" flipH="1" flipV="1">
            <a:off x="1552081" y="825257"/>
            <a:ext cx="4594006" cy="6050740"/>
          </a:xfrm>
          <a:prstGeom prst="bentConnector4">
            <a:avLst>
              <a:gd name="adj1" fmla="val -10374"/>
              <a:gd name="adj2" fmla="val 99944"/>
            </a:avLst>
          </a:prstGeom>
          <a:ln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B4EF036C-BA14-AC96-3011-031228DA61FF}"/>
              </a:ext>
            </a:extLst>
          </p:cNvPr>
          <p:cNvCxnSpPr>
            <a:cxnSpLocks/>
            <a:stCxn id="88" idx="1"/>
          </p:cNvCxnSpPr>
          <p:nvPr/>
        </p:nvCxnSpPr>
        <p:spPr>
          <a:xfrm rot="5400000" flipH="1" flipV="1">
            <a:off x="3969943" y="3753746"/>
            <a:ext cx="4170016" cy="612855"/>
          </a:xfrm>
          <a:prstGeom prst="bentConnector3">
            <a:avLst>
              <a:gd name="adj1" fmla="val -2491"/>
            </a:avLst>
          </a:prstGeom>
          <a:ln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E728F5-7D24-1E82-284C-594A0150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48" y="211347"/>
            <a:ext cx="11029616" cy="769940"/>
          </a:xfrm>
        </p:spPr>
        <p:txBody>
          <a:bodyPr/>
          <a:lstStyle/>
          <a:p>
            <a:r>
              <a:rPr lang="en-US" dirty="0"/>
              <a:t>Research Problem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31E56B-AE67-4160-566B-A89B2E223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1" t="11264" r="10564" b="12577"/>
          <a:stretch/>
        </p:blipFill>
        <p:spPr>
          <a:xfrm>
            <a:off x="2364680" y="1434729"/>
            <a:ext cx="1697726" cy="1630921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5159495-FDA7-EB96-0DFC-7161B3D9D02D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 rot="5400000">
            <a:off x="1153513" y="2735852"/>
            <a:ext cx="1730233" cy="2389829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68D30801-885F-F380-708C-231F7C29B899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rot="5400000">
            <a:off x="1873640" y="3458179"/>
            <a:ext cx="1732433" cy="947375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59AC355-A417-735F-2C4A-CFC76709BA3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rot="16200000" flipH="1">
            <a:off x="2819430" y="3459763"/>
            <a:ext cx="1732433" cy="944206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CE662E0-CCB5-9C4D-B21D-285FDD5A8F1D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rot="16200000" flipH="1">
            <a:off x="3594833" y="2684360"/>
            <a:ext cx="1732432" cy="2495012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73D5E09-DA39-0B19-641C-7A4E88D21EDB}"/>
              </a:ext>
            </a:extLst>
          </p:cNvPr>
          <p:cNvGrpSpPr/>
          <p:nvPr/>
        </p:nvGrpSpPr>
        <p:grpSpPr>
          <a:xfrm>
            <a:off x="552556" y="4795883"/>
            <a:ext cx="5438980" cy="817078"/>
            <a:chOff x="2538023" y="4989247"/>
            <a:chExt cx="5438980" cy="817078"/>
          </a:xfrm>
        </p:grpSpPr>
        <p:pic>
          <p:nvPicPr>
            <p:cNvPr id="3" name="Picture 6" descr="Smart meter icon illustration vector - Stock Illustration [61553805] - PIXTA">
              <a:extLst>
                <a:ext uri="{FF2B5EF4-FFF2-40B4-BE49-F238E27FC236}">
                  <a16:creationId xmlns:a16="http://schemas.microsoft.com/office/drawing/2014/main" id="{2DAD4590-6919-07CE-5A93-6184BD006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84"/>
            <a:stretch/>
          </p:blipFill>
          <p:spPr bwMode="auto">
            <a:xfrm>
              <a:off x="2538023" y="4989247"/>
              <a:ext cx="542316" cy="81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2" descr="Goodbye Digital Meters and Hello to Smart Meters – Reap the benefits of  Advanced Metering Infrastructure (AMI)">
              <a:extLst>
                <a:ext uri="{FF2B5EF4-FFF2-40B4-BE49-F238E27FC236}">
                  <a16:creationId xmlns:a16="http://schemas.microsoft.com/office/drawing/2014/main" id="{80D1DC81-4EEF-3713-250A-E49AF7D637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06" t="14341" r="17334" b="15376"/>
            <a:stretch/>
          </p:blipFill>
          <p:spPr bwMode="auto">
            <a:xfrm>
              <a:off x="3895772" y="4991447"/>
              <a:ext cx="711726" cy="701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Smart Meter Icon Illustration Vector Royalty Free Cliparts, Vectors, And  Stock Illustration. Image 138330624.">
              <a:extLst>
                <a:ext uri="{FF2B5EF4-FFF2-40B4-BE49-F238E27FC236}">
                  <a16:creationId xmlns:a16="http://schemas.microsoft.com/office/drawing/2014/main" id="{44197909-D8F7-78E1-8303-18BD5BFFE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3606" y="4991447"/>
              <a:ext cx="659219" cy="81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Smart meter icon illustration vector - Stock Illustration [61553805] - PIXTA">
              <a:extLst>
                <a:ext uri="{FF2B5EF4-FFF2-40B4-BE49-F238E27FC236}">
                  <a16:creationId xmlns:a16="http://schemas.microsoft.com/office/drawing/2014/main" id="{F897C976-303B-1B3D-AA11-2202202032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84"/>
            <a:stretch/>
          </p:blipFill>
          <p:spPr bwMode="auto">
            <a:xfrm>
              <a:off x="7411040" y="4991446"/>
              <a:ext cx="565963" cy="81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vertical four dots | Times New Roman, Regular @ Graphemica">
              <a:extLst>
                <a:ext uri="{FF2B5EF4-FFF2-40B4-BE49-F238E27FC236}">
                  <a16:creationId xmlns:a16="http://schemas.microsoft.com/office/drawing/2014/main" id="{0FF522B5-70D8-87CD-6E7F-7EFF959A8F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96" t="24373" r="42587" b="22474"/>
            <a:stretch/>
          </p:blipFill>
          <p:spPr bwMode="auto">
            <a:xfrm rot="5400000">
              <a:off x="6872630" y="5179479"/>
              <a:ext cx="138603" cy="56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 descr="Build Your First Neural Network: Part 1 | TheSharperDev">
            <a:extLst>
              <a:ext uri="{FF2B5EF4-FFF2-40B4-BE49-F238E27FC236}">
                <a16:creationId xmlns:a16="http://schemas.microsoft.com/office/drawing/2014/main" id="{FF5510B6-941B-14D2-A536-666EE3F2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76" y="3018522"/>
            <a:ext cx="1026626" cy="7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43428C15-474E-3B7A-30C4-4645C47A7CB3}"/>
              </a:ext>
            </a:extLst>
          </p:cNvPr>
          <p:cNvGrpSpPr/>
          <p:nvPr/>
        </p:nvGrpSpPr>
        <p:grpSpPr>
          <a:xfrm>
            <a:off x="218430" y="5608065"/>
            <a:ext cx="1153228" cy="539565"/>
            <a:chOff x="2844440" y="5739435"/>
            <a:chExt cx="1153228" cy="539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" name="TextBox 3076">
                  <a:extLst>
                    <a:ext uri="{FF2B5EF4-FFF2-40B4-BE49-F238E27FC236}">
                      <a16:creationId xmlns:a16="http://schemas.microsoft.com/office/drawing/2014/main" id="{DAE24676-4FCD-07CC-4258-C98A243A1677}"/>
                    </a:ext>
                  </a:extLst>
                </p:cNvPr>
                <p:cNvSpPr txBox="1"/>
                <p:nvPr/>
              </p:nvSpPr>
              <p:spPr>
                <a:xfrm>
                  <a:off x="2844440" y="5739435"/>
                  <a:ext cx="500458" cy="362984"/>
                </a:xfrm>
                <a:prstGeom prst="rect">
                  <a:avLst/>
                </a:prstGeom>
                <a:noFill/>
                <a:ln>
                  <a:solidFill>
                    <a:srgbClr val="FF40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4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baseline="-25000" dirty="0" smtClean="0">
                            <a:solidFill>
                              <a:srgbClr val="FF4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FF40FF"/>
                    </a:solidFill>
                  </a:endParaRPr>
                </a:p>
              </p:txBody>
            </p:sp>
          </mc:Choice>
          <mc:Fallback xmlns="">
            <p:sp>
              <p:nvSpPr>
                <p:cNvPr id="3077" name="TextBox 3076">
                  <a:extLst>
                    <a:ext uri="{FF2B5EF4-FFF2-40B4-BE49-F238E27FC236}">
                      <a16:creationId xmlns:a16="http://schemas.microsoft.com/office/drawing/2014/main" id="{DAE24676-4FCD-07CC-4258-C98A243A1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440" y="5739435"/>
                  <a:ext cx="500458" cy="3629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40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AAE0816-FFE5-4473-6C4E-C7B468D23617}"/>
                    </a:ext>
                  </a:extLst>
                </p:cNvPr>
                <p:cNvSpPr txBox="1"/>
                <p:nvPr/>
              </p:nvSpPr>
              <p:spPr>
                <a:xfrm>
                  <a:off x="3455352" y="5739435"/>
                  <a:ext cx="542316" cy="369332"/>
                </a:xfrm>
                <a:prstGeom prst="rect">
                  <a:avLst/>
                </a:prstGeom>
                <a:noFill/>
                <a:ln>
                  <a:solidFill>
                    <a:srgbClr val="FF40F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4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FF40FF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baseline="-25000" dirty="0" smtClean="0">
                            <a:solidFill>
                              <a:srgbClr val="FF4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FF4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AAE0816-FFE5-4473-6C4E-C7B468D23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352" y="5739435"/>
                  <a:ext cx="54231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2903"/>
                  </a:stretch>
                </a:blipFill>
                <a:ln>
                  <a:solidFill>
                    <a:srgbClr val="FF40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81" name="Left Bracket 3080">
              <a:extLst>
                <a:ext uri="{FF2B5EF4-FFF2-40B4-BE49-F238E27FC236}">
                  <a16:creationId xmlns:a16="http://schemas.microsoft.com/office/drawing/2014/main" id="{620EF4AA-BD7A-2DAB-A397-72C27E65C918}"/>
                </a:ext>
              </a:extLst>
            </p:cNvPr>
            <p:cNvSpPr/>
            <p:nvPr/>
          </p:nvSpPr>
          <p:spPr>
            <a:xfrm rot="16200000">
              <a:off x="3388171" y="5946289"/>
              <a:ext cx="123106" cy="542316"/>
            </a:xfrm>
            <a:prstGeom prst="leftBracket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91F7EFF-063D-B566-2FDE-6CA3C87E6C5E}"/>
              </a:ext>
            </a:extLst>
          </p:cNvPr>
          <p:cNvGrpSpPr/>
          <p:nvPr/>
        </p:nvGrpSpPr>
        <p:grpSpPr>
          <a:xfrm>
            <a:off x="1674865" y="5606797"/>
            <a:ext cx="1153228" cy="539565"/>
            <a:chOff x="2844440" y="5739435"/>
            <a:chExt cx="1153228" cy="539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C18C601-3083-5BA5-A0B4-8C23E694C3AB}"/>
                    </a:ext>
                  </a:extLst>
                </p:cNvPr>
                <p:cNvSpPr txBox="1"/>
                <p:nvPr/>
              </p:nvSpPr>
              <p:spPr>
                <a:xfrm>
                  <a:off x="2844440" y="5739435"/>
                  <a:ext cx="500458" cy="362984"/>
                </a:xfrm>
                <a:prstGeom prst="rect">
                  <a:avLst/>
                </a:prstGeom>
                <a:noFill/>
                <a:ln>
                  <a:solidFill>
                    <a:srgbClr val="0432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baseline="-25000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C18C601-3083-5BA5-A0B4-8C23E694C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440" y="5739435"/>
                  <a:ext cx="500458" cy="362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2505F5D-F171-AD49-B2CA-ACCCC4D8898D}"/>
                    </a:ext>
                  </a:extLst>
                </p:cNvPr>
                <p:cNvSpPr txBox="1"/>
                <p:nvPr/>
              </p:nvSpPr>
              <p:spPr>
                <a:xfrm>
                  <a:off x="3455352" y="5739435"/>
                  <a:ext cx="542316" cy="369332"/>
                </a:xfrm>
                <a:prstGeom prst="rect">
                  <a:avLst/>
                </a:prstGeom>
                <a:noFill/>
                <a:ln>
                  <a:solidFill>
                    <a:srgbClr val="0432F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baseline="-25000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2505F5D-F171-AD49-B2CA-ACCCC4D88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352" y="5739435"/>
                  <a:ext cx="54231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67"/>
                  </a:stretch>
                </a:blipFill>
                <a:ln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Left Bracket 79">
              <a:extLst>
                <a:ext uri="{FF2B5EF4-FFF2-40B4-BE49-F238E27FC236}">
                  <a16:creationId xmlns:a16="http://schemas.microsoft.com/office/drawing/2014/main" id="{73393DB6-83C9-1460-4E9C-BAE98E576F20}"/>
                </a:ext>
              </a:extLst>
            </p:cNvPr>
            <p:cNvSpPr/>
            <p:nvPr/>
          </p:nvSpPr>
          <p:spPr>
            <a:xfrm rot="16200000">
              <a:off x="3388171" y="5946289"/>
              <a:ext cx="123106" cy="542316"/>
            </a:xfrm>
            <a:prstGeom prst="leftBracket">
              <a:avLst/>
            </a:prstGeom>
            <a:ln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00C434E-6571-7367-E6AF-F1A78392B22A}"/>
              </a:ext>
            </a:extLst>
          </p:cNvPr>
          <p:cNvGrpSpPr/>
          <p:nvPr/>
        </p:nvGrpSpPr>
        <p:grpSpPr>
          <a:xfrm>
            <a:off x="3596249" y="5605617"/>
            <a:ext cx="1153228" cy="539565"/>
            <a:chOff x="2844440" y="5739435"/>
            <a:chExt cx="1153228" cy="539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937952A-E1EF-5A5B-4378-347D4E6F127E}"/>
                    </a:ext>
                  </a:extLst>
                </p:cNvPr>
                <p:cNvSpPr txBox="1"/>
                <p:nvPr/>
              </p:nvSpPr>
              <p:spPr>
                <a:xfrm>
                  <a:off x="2844440" y="5739435"/>
                  <a:ext cx="500458" cy="362984"/>
                </a:xfrm>
                <a:prstGeom prst="rect">
                  <a:avLst/>
                </a:prstGeom>
                <a:noFill/>
                <a:ln>
                  <a:solidFill>
                    <a:srgbClr val="00FD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FD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baseline="-25000" dirty="0" smtClean="0">
                            <a:solidFill>
                              <a:srgbClr val="00FD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0FDFF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937952A-E1EF-5A5B-4378-347D4E6F1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440" y="5739435"/>
                  <a:ext cx="500458" cy="36298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FD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C692EBC-197D-14B2-030C-7AE4769A525A}"/>
                    </a:ext>
                  </a:extLst>
                </p:cNvPr>
                <p:cNvSpPr txBox="1"/>
                <p:nvPr/>
              </p:nvSpPr>
              <p:spPr>
                <a:xfrm>
                  <a:off x="3455352" y="5739435"/>
                  <a:ext cx="542316" cy="369332"/>
                </a:xfrm>
                <a:prstGeom prst="rect">
                  <a:avLst/>
                </a:prstGeom>
                <a:noFill/>
                <a:ln>
                  <a:solidFill>
                    <a:srgbClr val="00FDF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FD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00FDFF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baseline="-25000" dirty="0" smtClean="0">
                            <a:solidFill>
                              <a:srgbClr val="00FDFF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0FDFF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C692EBC-197D-14B2-030C-7AE4769A5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352" y="5739435"/>
                  <a:ext cx="542316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  <a:ln>
                  <a:solidFill>
                    <a:srgbClr val="00FD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76A59F08-B788-7875-5A77-140D05DDD414}"/>
                </a:ext>
              </a:extLst>
            </p:cNvPr>
            <p:cNvSpPr/>
            <p:nvPr/>
          </p:nvSpPr>
          <p:spPr>
            <a:xfrm rot="16200000">
              <a:off x="3388171" y="5946289"/>
              <a:ext cx="123106" cy="542316"/>
            </a:xfrm>
            <a:prstGeom prst="leftBracket">
              <a:avLst/>
            </a:prstGeom>
            <a:ln>
              <a:solidFill>
                <a:srgbClr val="00FD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0044D97-2592-DF0A-EB36-5A2F34FAA9DE}"/>
              </a:ext>
            </a:extLst>
          </p:cNvPr>
          <p:cNvGrpSpPr/>
          <p:nvPr/>
        </p:nvGrpSpPr>
        <p:grpSpPr>
          <a:xfrm>
            <a:off x="5143240" y="5605617"/>
            <a:ext cx="1153228" cy="539565"/>
            <a:chOff x="2844440" y="5739435"/>
            <a:chExt cx="1153228" cy="539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092CD47-1048-34D4-AA69-6D12BB540EFF}"/>
                    </a:ext>
                  </a:extLst>
                </p:cNvPr>
                <p:cNvSpPr txBox="1"/>
                <p:nvPr/>
              </p:nvSpPr>
              <p:spPr>
                <a:xfrm>
                  <a:off x="2844440" y="5739435"/>
                  <a:ext cx="508473" cy="362984"/>
                </a:xfrm>
                <a:prstGeom prst="rect">
                  <a:avLst/>
                </a:prstGeom>
                <a:noFill/>
                <a:ln>
                  <a:solidFill>
                    <a:srgbClr val="FF93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baseline="-25000" dirty="0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FF93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092CD47-1048-34D4-AA69-6D12BB540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440" y="5739435"/>
                  <a:ext cx="508473" cy="36298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rgbClr val="FF93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E83BE0-CB7C-E7DD-2CC4-E2FD82749FC1}"/>
                    </a:ext>
                  </a:extLst>
                </p:cNvPr>
                <p:cNvSpPr txBox="1"/>
                <p:nvPr/>
              </p:nvSpPr>
              <p:spPr>
                <a:xfrm>
                  <a:off x="3455352" y="5739435"/>
                  <a:ext cx="542316" cy="369332"/>
                </a:xfrm>
                <a:prstGeom prst="rect">
                  <a:avLst/>
                </a:prstGeom>
                <a:noFill/>
                <a:ln>
                  <a:solidFill>
                    <a:srgbClr val="FF93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FF9300"/>
                            </a:solidFill>
                            <a:latin typeface="Cambria Math" panose="02040503050406030204" pitchFamily="18" charset="0"/>
                          </a:rPr>
                          <m:t>𝒃𝒏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FF93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E83BE0-CB7C-E7DD-2CC4-E2FD82749F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352" y="5739435"/>
                  <a:ext cx="542316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6667"/>
                  </a:stretch>
                </a:blipFill>
                <a:ln>
                  <a:solidFill>
                    <a:srgbClr val="FF93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Left Bracket 87">
              <a:extLst>
                <a:ext uri="{FF2B5EF4-FFF2-40B4-BE49-F238E27FC236}">
                  <a16:creationId xmlns:a16="http://schemas.microsoft.com/office/drawing/2014/main" id="{88297D28-261B-C66D-7870-61F823DC3D9E}"/>
                </a:ext>
              </a:extLst>
            </p:cNvPr>
            <p:cNvSpPr/>
            <p:nvPr/>
          </p:nvSpPr>
          <p:spPr>
            <a:xfrm rot="16200000">
              <a:off x="3388171" y="5946289"/>
              <a:ext cx="123106" cy="542316"/>
            </a:xfrm>
            <a:prstGeom prst="leftBracket">
              <a:avLst/>
            </a:prstGeom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6844896-C71B-6474-57BD-4976626BD422}"/>
              </a:ext>
            </a:extLst>
          </p:cNvPr>
          <p:cNvCxnSpPr/>
          <p:nvPr/>
        </p:nvCxnSpPr>
        <p:spPr>
          <a:xfrm flipH="1">
            <a:off x="4143194" y="1536999"/>
            <a:ext cx="2731260" cy="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0E5BCC0-54D8-5A91-DFB6-D80ED6A328B7}"/>
              </a:ext>
            </a:extLst>
          </p:cNvPr>
          <p:cNvCxnSpPr>
            <a:cxnSpLocks/>
          </p:cNvCxnSpPr>
          <p:nvPr/>
        </p:nvCxnSpPr>
        <p:spPr>
          <a:xfrm flipH="1" flipV="1">
            <a:off x="4209792" y="1668472"/>
            <a:ext cx="2519741" cy="12221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56B89C-9F39-60D1-DFD9-2D330DD3A21F}"/>
              </a:ext>
            </a:extLst>
          </p:cNvPr>
          <p:cNvCxnSpPr>
            <a:cxnSpLocks/>
          </p:cNvCxnSpPr>
          <p:nvPr/>
        </p:nvCxnSpPr>
        <p:spPr>
          <a:xfrm flipH="1" flipV="1">
            <a:off x="4280752" y="1818831"/>
            <a:ext cx="2245521" cy="7986"/>
          </a:xfrm>
          <a:prstGeom prst="straightConnector1">
            <a:avLst/>
          </a:prstGeom>
          <a:ln>
            <a:solidFill>
              <a:srgbClr val="00F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47874AC-2364-4A98-CDE0-3FB44D5A43CC}"/>
              </a:ext>
            </a:extLst>
          </p:cNvPr>
          <p:cNvCxnSpPr>
            <a:cxnSpLocks/>
          </p:cNvCxnSpPr>
          <p:nvPr/>
        </p:nvCxnSpPr>
        <p:spPr>
          <a:xfrm flipH="1" flipV="1">
            <a:off x="4322834" y="1991221"/>
            <a:ext cx="2018661" cy="8944"/>
          </a:xfrm>
          <a:prstGeom prst="straightConnector1">
            <a:avLst/>
          </a:prstGeom>
          <a:ln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yber Attack Preparedness | readydc">
            <a:extLst>
              <a:ext uri="{FF2B5EF4-FFF2-40B4-BE49-F238E27FC236}">
                <a16:creationId xmlns:a16="http://schemas.microsoft.com/office/drawing/2014/main" id="{EBC5E3FE-B116-91A5-A296-1BC1AF667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956" y="1270476"/>
            <a:ext cx="1281072" cy="1281072"/>
          </a:xfrm>
          <a:prstGeom prst="rect">
            <a:avLst/>
          </a:prstGeom>
          <a:noFill/>
          <a:ln w="19050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5AC3186-1E8D-3960-46AE-92695ED9B2C5}"/>
              </a:ext>
            </a:extLst>
          </p:cNvPr>
          <p:cNvSpPr/>
          <p:nvPr/>
        </p:nvSpPr>
        <p:spPr>
          <a:xfrm>
            <a:off x="5940466" y="2625568"/>
            <a:ext cx="1303831" cy="2738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Adversary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D89F256-A202-B9D0-A095-27F34D6EAA30}"/>
              </a:ext>
            </a:extLst>
          </p:cNvPr>
          <p:cNvSpPr/>
          <p:nvPr/>
        </p:nvSpPr>
        <p:spPr>
          <a:xfrm>
            <a:off x="1195609" y="3252942"/>
            <a:ext cx="1363488" cy="331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Global Model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53B6896-A34E-7507-2BA0-5E0A1E97FB20}"/>
              </a:ext>
            </a:extLst>
          </p:cNvPr>
          <p:cNvSpPr/>
          <p:nvPr/>
        </p:nvSpPr>
        <p:spPr>
          <a:xfrm>
            <a:off x="2625192" y="4470578"/>
            <a:ext cx="1381064" cy="280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Local Devices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A835C06-A60D-28EE-4AFE-517A228C374D}"/>
              </a:ext>
            </a:extLst>
          </p:cNvPr>
          <p:cNvSpPr/>
          <p:nvPr/>
        </p:nvSpPr>
        <p:spPr>
          <a:xfrm>
            <a:off x="2329404" y="1127696"/>
            <a:ext cx="1935485" cy="287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Remote Aggregator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8F0552FF-76EF-1FD3-04D1-D821ADD891C4}"/>
                  </a:ext>
                </a:extLst>
              </p:cNvPr>
              <p:cNvSpPr txBox="1"/>
              <p:nvPr/>
            </p:nvSpPr>
            <p:spPr>
              <a:xfrm>
                <a:off x="1335291" y="2830135"/>
                <a:ext cx="455573" cy="36298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b="1" baseline="-25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8F0552FF-76EF-1FD3-04D1-D821ADD8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291" y="2830135"/>
                <a:ext cx="455573" cy="3629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0471129-0F5D-1EBF-25D3-659616238615}"/>
                  </a:ext>
                </a:extLst>
              </p:cNvPr>
              <p:cNvSpPr txBox="1"/>
              <p:nvPr/>
            </p:nvSpPr>
            <p:spPr>
              <a:xfrm>
                <a:off x="1946203" y="2830135"/>
                <a:ext cx="542316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baseline="-25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0471129-0F5D-1EBF-25D3-659616238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03" y="2830135"/>
                <a:ext cx="54231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D0657212-2198-789F-4D52-3AF034C06931}"/>
              </a:ext>
            </a:extLst>
          </p:cNvPr>
          <p:cNvSpPr/>
          <p:nvPr/>
        </p:nvSpPr>
        <p:spPr>
          <a:xfrm>
            <a:off x="7569067" y="1521172"/>
            <a:ext cx="1600481" cy="7715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Model formulation and calculation</a:t>
            </a:r>
          </a:p>
        </p:txBody>
      </p:sp>
      <p:pic>
        <p:nvPicPr>
          <p:cNvPr id="163" name="Picture 8" descr="Build Your First Neural Network: Part 1 | TheSharperDev">
            <a:extLst>
              <a:ext uri="{FF2B5EF4-FFF2-40B4-BE49-F238E27FC236}">
                <a16:creationId xmlns:a16="http://schemas.microsoft.com/office/drawing/2014/main" id="{0D9434B9-D025-63C3-B7D9-E77F0733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192" y="3003834"/>
            <a:ext cx="571165" cy="4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8" descr="Build Your First Neural Network: Part 1 | TheSharperDev">
            <a:extLst>
              <a:ext uri="{FF2B5EF4-FFF2-40B4-BE49-F238E27FC236}">
                <a16:creationId xmlns:a16="http://schemas.microsoft.com/office/drawing/2014/main" id="{677570D5-CB04-C76D-54AB-7BD998D10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00" y="3627677"/>
            <a:ext cx="571165" cy="4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8" descr="Build Your First Neural Network: Part 1 | TheSharperDev">
            <a:extLst>
              <a:ext uri="{FF2B5EF4-FFF2-40B4-BE49-F238E27FC236}">
                <a16:creationId xmlns:a16="http://schemas.microsoft.com/office/drawing/2014/main" id="{951D1895-1CA0-B85E-1FA0-986686E2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03" y="4257005"/>
            <a:ext cx="571165" cy="4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8" descr="Build Your First Neural Network: Part 1 | TheSharperDev">
            <a:extLst>
              <a:ext uri="{FF2B5EF4-FFF2-40B4-BE49-F238E27FC236}">
                <a16:creationId xmlns:a16="http://schemas.microsoft.com/office/drawing/2014/main" id="{BBCF5613-9ED5-F77B-63F1-B7BFE135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309" y="5605617"/>
            <a:ext cx="571165" cy="4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4" descr="vertical four dots | Times New Roman, Regular @ Graphemica">
            <a:extLst>
              <a:ext uri="{FF2B5EF4-FFF2-40B4-BE49-F238E27FC236}">
                <a16:creationId xmlns:a16="http://schemas.microsoft.com/office/drawing/2014/main" id="{64B70F41-2EEE-756D-512D-57EF2C969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6" t="24373" r="42587" b="22474"/>
          <a:stretch/>
        </p:blipFill>
        <p:spPr bwMode="auto">
          <a:xfrm>
            <a:off x="8309591" y="4916813"/>
            <a:ext cx="138603" cy="56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E2F4D541-3F0C-9CE6-DBCD-B9A7AEB341B6}"/>
              </a:ext>
            </a:extLst>
          </p:cNvPr>
          <p:cNvSpPr/>
          <p:nvPr/>
        </p:nvSpPr>
        <p:spPr>
          <a:xfrm>
            <a:off x="9208199" y="4076020"/>
            <a:ext cx="1374305" cy="7699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Aggregated/Updated gradients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AA113FF0-9322-D44C-3A84-E1AD49505DE1}"/>
              </a:ext>
            </a:extLst>
          </p:cNvPr>
          <p:cNvSpPr/>
          <p:nvPr/>
        </p:nvSpPr>
        <p:spPr>
          <a:xfrm>
            <a:off x="8795839" y="3193119"/>
            <a:ext cx="376175" cy="261648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10" descr="Federated learning attack surface: taxonomy, cyber defences, challenges,  and future directions | SpringerLink">
            <a:extLst>
              <a:ext uri="{FF2B5EF4-FFF2-40B4-BE49-F238E27FC236}">
                <a16:creationId xmlns:a16="http://schemas.microsoft.com/office/drawing/2014/main" id="{789DAF08-CF46-8807-EDDF-F6FC5C2E7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0" t="33198" r="2474" b="25792"/>
          <a:stretch/>
        </p:blipFill>
        <p:spPr bwMode="auto">
          <a:xfrm>
            <a:off x="10834548" y="3888364"/>
            <a:ext cx="864245" cy="114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33AE14C2-0913-0679-57FF-A164969AE5D7}"/>
                  </a:ext>
                </a:extLst>
              </p:cNvPr>
              <p:cNvSpPr/>
              <p:nvPr/>
            </p:nvSpPr>
            <p:spPr>
              <a:xfrm>
                <a:off x="10399212" y="2349830"/>
                <a:ext cx="1619391" cy="1430620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accent6">
                        <a:lumMod val="10000"/>
                      </a:schemeClr>
                    </a:solidFill>
                  </a:rPr>
                  <a:t>Infer private information (user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accent6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400" b="1" dirty="0">
                    <a:solidFill>
                      <a:schemeClr val="accent6">
                        <a:lumMod val="10000"/>
                      </a:schemeClr>
                    </a:solidFill>
                  </a:rPr>
                  <a:t> trained model set?) based on gradients</a:t>
                </a:r>
              </a:p>
            </p:txBody>
          </p:sp>
        </mc:Choice>
        <mc:Fallback xmlns=""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33AE14C2-0913-0679-57FF-A164969AE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12" y="2349830"/>
                <a:ext cx="1619391" cy="1430620"/>
              </a:xfrm>
              <a:prstGeom prst="roundRect">
                <a:avLst/>
              </a:prstGeom>
              <a:blipFill>
                <a:blip r:embed="rId26"/>
                <a:stretch>
                  <a:fillRect b="-172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296E040-E99F-4827-654D-352B0620703E}"/>
              </a:ext>
            </a:extLst>
          </p:cNvPr>
          <p:cNvCxnSpPr>
            <a:cxnSpLocks/>
            <a:stCxn id="168" idx="3"/>
            <a:endCxn id="75" idx="1"/>
          </p:cNvCxnSpPr>
          <p:nvPr/>
        </p:nvCxnSpPr>
        <p:spPr>
          <a:xfrm>
            <a:off x="10582504" y="4460991"/>
            <a:ext cx="252044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B7B1B5D0-E5D2-2E40-F7BF-9CC2FF2029D5}"/>
              </a:ext>
            </a:extLst>
          </p:cNvPr>
          <p:cNvCxnSpPr>
            <a:cxnSpLocks/>
            <a:stCxn id="3078" idx="3"/>
            <a:endCxn id="162" idx="1"/>
          </p:cNvCxnSpPr>
          <p:nvPr/>
        </p:nvCxnSpPr>
        <p:spPr>
          <a:xfrm flipV="1">
            <a:off x="7246028" y="1906931"/>
            <a:ext cx="323039" cy="40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8ADC108-E531-FDD7-A0ED-177458B0475C}"/>
              </a:ext>
            </a:extLst>
          </p:cNvPr>
          <p:cNvCxnSpPr>
            <a:cxnSpLocks/>
            <a:stCxn id="162" idx="2"/>
            <a:endCxn id="163" idx="0"/>
          </p:cNvCxnSpPr>
          <p:nvPr/>
        </p:nvCxnSpPr>
        <p:spPr>
          <a:xfrm>
            <a:off x="8369308" y="2292689"/>
            <a:ext cx="2467" cy="7111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51C9BCA-47E6-0015-B4ED-49D5DD8CFE20}"/>
              </a:ext>
            </a:extLst>
          </p:cNvPr>
          <p:cNvGrpSpPr/>
          <p:nvPr/>
        </p:nvGrpSpPr>
        <p:grpSpPr>
          <a:xfrm>
            <a:off x="5651713" y="1058982"/>
            <a:ext cx="6417722" cy="5693976"/>
            <a:chOff x="5666953" y="1280160"/>
            <a:chExt cx="6417722" cy="569397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E5C863-C14B-80B1-B0DB-0E58CAA9E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6953" y="1280160"/>
              <a:ext cx="0" cy="217555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361C7A5-15EC-5CDC-122E-2CC163199447}"/>
                </a:ext>
              </a:extLst>
            </p:cNvPr>
            <p:cNvCxnSpPr>
              <a:cxnSpLocks/>
            </p:cNvCxnSpPr>
            <p:nvPr/>
          </p:nvCxnSpPr>
          <p:spPr>
            <a:xfrm>
              <a:off x="5666953" y="3455710"/>
              <a:ext cx="2042067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2AE41E2-FC4B-A8CB-3CB1-B3C2266F6F80}"/>
                </a:ext>
              </a:extLst>
            </p:cNvPr>
            <p:cNvCxnSpPr>
              <a:cxnSpLocks/>
            </p:cNvCxnSpPr>
            <p:nvPr/>
          </p:nvCxnSpPr>
          <p:spPr>
            <a:xfrm>
              <a:off x="7709020" y="3455909"/>
              <a:ext cx="3447" cy="3518227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2E5C910-1014-CBF1-8494-4257771F01C3}"/>
                </a:ext>
              </a:extLst>
            </p:cNvPr>
            <p:cNvCxnSpPr>
              <a:cxnSpLocks/>
            </p:cNvCxnSpPr>
            <p:nvPr/>
          </p:nvCxnSpPr>
          <p:spPr>
            <a:xfrm>
              <a:off x="7712467" y="6966318"/>
              <a:ext cx="182243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C72C29D-C3D2-5F14-BCB5-3ECE57808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4899" y="5420972"/>
              <a:ext cx="0" cy="1553164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4129AC4-0B1D-D9F6-B38B-2D2AB574D2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34899" y="5392677"/>
              <a:ext cx="2549776" cy="28295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EF40328-CB7E-1BD5-F232-DE40982CE1F9}"/>
                </a:ext>
              </a:extLst>
            </p:cNvPr>
            <p:cNvCxnSpPr>
              <a:cxnSpLocks/>
            </p:cNvCxnSpPr>
            <p:nvPr/>
          </p:nvCxnSpPr>
          <p:spPr>
            <a:xfrm>
              <a:off x="12084675" y="1280160"/>
              <a:ext cx="0" cy="4140812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67B2BC5-B7B5-34D7-9870-4DE6F6EB22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8146" y="1280160"/>
              <a:ext cx="6406529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F96F0A1-071E-63BF-3CEA-703B242EBA8D}"/>
              </a:ext>
            </a:extLst>
          </p:cNvPr>
          <p:cNvCxnSpPr>
            <a:cxnSpLocks/>
          </p:cNvCxnSpPr>
          <p:nvPr/>
        </p:nvCxnSpPr>
        <p:spPr>
          <a:xfrm flipH="1">
            <a:off x="183903" y="1058982"/>
            <a:ext cx="5467810" cy="641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306F64E-451F-D419-9023-48C6B1226FCE}"/>
              </a:ext>
            </a:extLst>
          </p:cNvPr>
          <p:cNvCxnSpPr>
            <a:cxnSpLocks/>
          </p:cNvCxnSpPr>
          <p:nvPr/>
        </p:nvCxnSpPr>
        <p:spPr>
          <a:xfrm flipV="1">
            <a:off x="172710" y="1074222"/>
            <a:ext cx="0" cy="567873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C490353D-02C9-51C7-F592-E91B2770EA07}"/>
              </a:ext>
            </a:extLst>
          </p:cNvPr>
          <p:cNvCxnSpPr>
            <a:cxnSpLocks/>
          </p:cNvCxnSpPr>
          <p:nvPr/>
        </p:nvCxnSpPr>
        <p:spPr>
          <a:xfrm>
            <a:off x="203190" y="6752958"/>
            <a:ext cx="7363457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B8CB55CF-BB24-CC2A-BF3C-22D851C3F102}"/>
              </a:ext>
            </a:extLst>
          </p:cNvPr>
          <p:cNvSpPr/>
          <p:nvPr/>
        </p:nvSpPr>
        <p:spPr>
          <a:xfrm>
            <a:off x="10339984" y="1096482"/>
            <a:ext cx="1666929" cy="88103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Membership Inference Attack in Federated Learning</a:t>
            </a: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DD0F6B3A-CC90-B3D9-B4A1-E028629A5AD3}"/>
              </a:ext>
            </a:extLst>
          </p:cNvPr>
          <p:cNvSpPr/>
          <p:nvPr/>
        </p:nvSpPr>
        <p:spPr>
          <a:xfrm>
            <a:off x="240773" y="1111777"/>
            <a:ext cx="1195448" cy="57935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59405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EB13-1C6E-A46E-64BB-B32A630F2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Problem Overview</a:t>
            </a:r>
            <a:br>
              <a:rPr lang="en-US" dirty="0"/>
            </a:br>
            <a:r>
              <a:rPr lang="en-US" sz="2200" dirty="0"/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5330B-AD93-109C-E5CE-A7EA6EB35B9F}"/>
              </a:ext>
            </a:extLst>
          </p:cNvPr>
          <p:cNvSpPr txBox="1"/>
          <p:nvPr/>
        </p:nvSpPr>
        <p:spPr>
          <a:xfrm>
            <a:off x="277686" y="1573654"/>
            <a:ext cx="6287739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Advances and Open Problems in Federated Learning (McMahan et al., 2021)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Preserving the privacy of user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SMPC, TEC, HE, DP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Differentially private federated learning: A client level perspective (Geyer et al., 2017)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DP-FL, moments accountant, global differential privacy, MNIST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Adversarial classification under differential privacy (</a:t>
            </a:r>
            <a:r>
              <a:rPr lang="en-US" sz="2000" dirty="0" err="1">
                <a:solidFill>
                  <a:srgbClr val="7030A0"/>
                </a:solidFill>
              </a:rPr>
              <a:t>Giraldo</a:t>
            </a:r>
            <a:r>
              <a:rPr lang="en-US" sz="2000" dirty="0">
                <a:solidFill>
                  <a:srgbClr val="7030A0"/>
                </a:solidFill>
              </a:rPr>
              <a:t> et al., 2020)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DP-exploitation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Injecting false data that is hard to distinguish from a measurement with DP-noise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5C281-4874-7939-74DF-DDB5E9F01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02" y="1573654"/>
            <a:ext cx="4986970" cy="1187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D76D0-8FDA-381A-09C3-E8A7FB877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702" y="2993833"/>
            <a:ext cx="4986970" cy="2673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33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4BF8-29E6-3E49-3CB0-D056DE3E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Problem Overview</a:t>
            </a:r>
            <a:br>
              <a:rPr lang="en-US" dirty="0"/>
            </a:br>
            <a:r>
              <a:rPr lang="en-US" sz="2200" dirty="0"/>
              <a:t>Numerical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4817F-3CDA-E0E4-2D06-150D5000802C}"/>
              </a:ext>
            </a:extLst>
          </p:cNvPr>
          <p:cNvSpPr txBox="1"/>
          <p:nvPr/>
        </p:nvSpPr>
        <p:spPr>
          <a:xfrm>
            <a:off x="4878143" y="1096039"/>
            <a:ext cx="2832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Result	: 20.00</a:t>
            </a:r>
          </a:p>
          <a:p>
            <a:r>
              <a:rPr lang="en-US" dirty="0"/>
              <a:t>Actual Result		: 19.25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801289B-3CB7-D04C-0BA8-DBEA4C8B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32876" y="3810900"/>
            <a:ext cx="7526247" cy="2616851"/>
          </a:xfrm>
          <a:prstGeom prst="rect">
            <a:avLst/>
          </a:prstGeom>
          <a:ln w="25400">
            <a:gradFill>
              <a:gsLst>
                <a:gs pos="0">
                  <a:srgbClr val="E7E6E6"/>
                </a:gs>
                <a:gs pos="50000">
                  <a:srgbClr val="4A3030"/>
                </a:gs>
                <a:gs pos="100000">
                  <a:srgbClr val="700000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63CD08-7507-EE09-BEF5-26D33A39A883}"/>
                  </a:ext>
                </a:extLst>
              </p:cNvPr>
              <p:cNvSpPr txBox="1"/>
              <p:nvPr/>
            </p:nvSpPr>
            <p:spPr>
              <a:xfrm>
                <a:off x="5688603" y="1737844"/>
                <a:ext cx="610099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u="sng" dirty="0"/>
                  <a:t>With DP</a:t>
                </a:r>
              </a:p>
              <a:p>
                <a:pPr marL="742932" lvl="1" indent="-285744">
                  <a:buFont typeface="Arial" panose="020B0604020202020204" pitchFamily="34" charset="0"/>
                  <a:buChar char="•"/>
                </a:pPr>
                <a:r>
                  <a:rPr lang="en-US" dirty="0"/>
                  <a:t>Noise is added. Maximum noise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42932" lvl="1" indent="-285744">
                  <a:buFont typeface="Arial" panose="020B0604020202020204" pitchFamily="34" charset="0"/>
                  <a:buChar char="•"/>
                </a:pPr>
                <a:r>
                  <a:rPr lang="en-US" dirty="0"/>
                  <a:t>Modified Actual Result: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.25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solidFill>
                      <a:srgbClr val="00B050"/>
                    </a:solidFill>
                    <a:latin typeface="+mj-lt"/>
                    <a:ea typeface="Cambria Math" panose="02040503050406030204" pitchFamily="18" charset="0"/>
                  </a:rPr>
                  <a:t>[18.45, 20.05]</a:t>
                </a:r>
                <a:endParaRPr lang="en-US" b="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 marL="742932" lvl="1" indent="-285744">
                  <a:buFont typeface="Arial" panose="020B0604020202020204" pitchFamily="34" charset="0"/>
                  <a:buChar char="•"/>
                </a:pPr>
                <a:r>
                  <a:rPr lang="en-US" dirty="0"/>
                  <a:t>So, Detection range needs to be changed as well</a:t>
                </a:r>
              </a:p>
              <a:p>
                <a:pPr marL="742932" lvl="1" indent="-285744">
                  <a:buFont typeface="Arial" panose="020B0604020202020204" pitchFamily="34" charset="0"/>
                  <a:buChar char="•"/>
                </a:pPr>
                <a:r>
                  <a:rPr lang="en-US" dirty="0"/>
                  <a:t>New Detection range: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.8</m:t>
                    </m:r>
                  </m:oMath>
                </a14:m>
                <a:r>
                  <a:rPr lang="en-US" dirty="0"/>
                  <a:t> [18.20, 21.80]</a:t>
                </a:r>
              </a:p>
              <a:p>
                <a:pPr marL="742932" lvl="1" indent="-285744">
                  <a:buFont typeface="Arial" panose="020B0604020202020204" pitchFamily="34" charset="0"/>
                  <a:buChar char="•"/>
                </a:pPr>
                <a:r>
                  <a:rPr lang="en-US" dirty="0"/>
                  <a:t>Attacking window: </a:t>
                </a:r>
              </a:p>
              <a:p>
                <a:pPr marL="1200121" lvl="2" indent="-285744">
                  <a:buFont typeface="Arial" panose="020B0604020202020204" pitchFamily="34" charset="0"/>
                  <a:buChar char="•"/>
                </a:pPr>
                <a:r>
                  <a:rPr lang="en-US" dirty="0"/>
                  <a:t>[(18.45-18.20), (21.80-20.05)] = </a:t>
                </a:r>
                <a:r>
                  <a:rPr lang="en-US" dirty="0">
                    <a:solidFill>
                      <a:srgbClr val="C00000"/>
                    </a:solidFill>
                  </a:rPr>
                  <a:t>[0.25, 1.75]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63CD08-7507-EE09-BEF5-26D33A39A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603" y="1737844"/>
                <a:ext cx="6100996" cy="2031325"/>
              </a:xfrm>
              <a:prstGeom prst="rect">
                <a:avLst/>
              </a:prstGeom>
              <a:blipFill>
                <a:blip r:embed="rId3"/>
                <a:stretch>
                  <a:fillRect l="-622" t="-124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680DC9-B3B9-B70B-4B07-2DD0B255588A}"/>
                  </a:ext>
                </a:extLst>
              </p:cNvPr>
              <p:cNvSpPr txBox="1"/>
              <p:nvPr/>
            </p:nvSpPr>
            <p:spPr>
              <a:xfrm>
                <a:off x="569463" y="1742370"/>
                <a:ext cx="511914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u="sng" dirty="0"/>
                  <a:t>Without DP</a:t>
                </a:r>
                <a:r>
                  <a:rPr lang="en-US" u="sng" dirty="0"/>
                  <a:t> </a:t>
                </a:r>
                <a:endParaRPr lang="en-US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32" lvl="1" indent="-285744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Detection range: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[19, 21] </a:t>
                </a:r>
              </a:p>
              <a:p>
                <a:pPr marL="742932" lvl="1" indent="-285744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Raise Alarm if Result &lt; 19 or Result &gt; 21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680DC9-B3B9-B70B-4B07-2DD0B2555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3" y="1742370"/>
                <a:ext cx="5119140" cy="923330"/>
              </a:xfrm>
              <a:prstGeom prst="rect">
                <a:avLst/>
              </a:prstGeom>
              <a:blipFill>
                <a:blip r:embed="rId4"/>
                <a:stretch>
                  <a:fillRect l="-990" t="-5479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438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34">
      <a:dk1>
        <a:srgbClr val="002E62"/>
      </a:dk1>
      <a:lt1>
        <a:sysClr val="window" lastClr="FFFFFF"/>
      </a:lt1>
      <a:dk2>
        <a:srgbClr val="002E62"/>
      </a:dk2>
      <a:lt2>
        <a:srgbClr val="FFFFFF"/>
      </a:lt2>
      <a:accent1>
        <a:srgbClr val="5CA786"/>
      </a:accent1>
      <a:accent2>
        <a:srgbClr val="93BFD1"/>
      </a:accent2>
      <a:accent3>
        <a:srgbClr val="BECAD3"/>
      </a:accent3>
      <a:accent4>
        <a:srgbClr val="002E62"/>
      </a:accent4>
      <a:accent5>
        <a:srgbClr val="BECAD3"/>
      </a:accent5>
      <a:accent6>
        <a:srgbClr val="E5EAED"/>
      </a:accent6>
      <a:hlink>
        <a:srgbClr val="5CA786"/>
      </a:hlink>
      <a:folHlink>
        <a:srgbClr val="8E9295"/>
      </a:folHlink>
    </a:clrScheme>
    <a:fontScheme name="Custom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DF0D92C-88CA-FD42-BA0D-0C10F9F4F299}" vid="{6199A8CD-A92A-2042-885D-245E8B42CE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21878</TotalTime>
  <Words>1068</Words>
  <Application>Microsoft Macintosh PowerPoint</Application>
  <PresentationFormat>Widescreen</PresentationFormat>
  <Paragraphs>213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Wingdings 2</vt:lpstr>
      <vt:lpstr>Dividend</vt:lpstr>
      <vt:lpstr>Privacy-Aware federated learning</vt:lpstr>
      <vt:lpstr>Outlines</vt:lpstr>
      <vt:lpstr>Background Introduction: Federated Learning</vt:lpstr>
      <vt:lpstr>Background Introduction: FL Applications</vt:lpstr>
      <vt:lpstr>Background Introduction: Differential Privacy</vt:lpstr>
      <vt:lpstr>Background Motivations</vt:lpstr>
      <vt:lpstr>Research Problem Overview</vt:lpstr>
      <vt:lpstr>Research Problem Overview Literature Review</vt:lpstr>
      <vt:lpstr>Research Problem Overview Numerical example</vt:lpstr>
      <vt:lpstr>Summary</vt:lpstr>
      <vt:lpstr>Major Contributions</vt:lpstr>
      <vt:lpstr>Core Methodology Threat Model</vt:lpstr>
      <vt:lpstr>Core Methodology Algorithm Design: DPFL</vt:lpstr>
      <vt:lpstr>Core Methodology Algorithm Design: DP-Exploited Attack</vt:lpstr>
      <vt:lpstr>Experimental Analysis Setup &amp; Simulation</vt:lpstr>
      <vt:lpstr>Experimental Analysis Evaluation</vt:lpstr>
      <vt:lpstr>Experimental Analysis Evaluation</vt:lpstr>
      <vt:lpstr>Conclusion &amp; Future Works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Tamjid Hossain</dc:creator>
  <cp:lastModifiedBy>Md Tamjid Hossain</cp:lastModifiedBy>
  <cp:revision>280</cp:revision>
  <dcterms:created xsi:type="dcterms:W3CDTF">2021-11-16T18:08:48Z</dcterms:created>
  <dcterms:modified xsi:type="dcterms:W3CDTF">2022-04-26T01:14:15Z</dcterms:modified>
</cp:coreProperties>
</file>